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1" r:id="rId3"/>
    <p:sldId id="262" r:id="rId4"/>
    <p:sldId id="265" r:id="rId5"/>
    <p:sldId id="266" r:id="rId6"/>
    <p:sldId id="267" r:id="rId7"/>
    <p:sldId id="268" r:id="rId8"/>
    <p:sldId id="269" r:id="rId9"/>
    <p:sldId id="270" r:id="rId10"/>
    <p:sldId id="271" r:id="rId11"/>
    <p:sldId id="272"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AF11"/>
    <a:srgbClr val="939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9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5F1391-058E-41B8-BBA5-84D4C0DA997A}" type="datetimeFigureOut">
              <a:rPr lang="en-US" smtClean="0"/>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58ED4-F7E0-45D8-A652-2089B34471AB}" type="slidenum">
              <a:rPr lang="en-US" smtClean="0"/>
              <a:t>‹#›</a:t>
            </a:fld>
            <a:endParaRPr lang="en-US"/>
          </a:p>
        </p:txBody>
      </p:sp>
    </p:spTree>
    <p:extLst>
      <p:ext uri="{BB962C8B-B14F-4D97-AF65-F5344CB8AC3E}">
        <p14:creationId xmlns:p14="http://schemas.microsoft.com/office/powerpoint/2010/main" val="169169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5F1391-058E-41B8-BBA5-84D4C0DA997A}" type="datetimeFigureOut">
              <a:rPr lang="en-US" smtClean="0"/>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58ED4-F7E0-45D8-A652-2089B34471AB}" type="slidenum">
              <a:rPr lang="en-US" smtClean="0"/>
              <a:t>‹#›</a:t>
            </a:fld>
            <a:endParaRPr lang="en-US"/>
          </a:p>
        </p:txBody>
      </p:sp>
    </p:spTree>
    <p:extLst>
      <p:ext uri="{BB962C8B-B14F-4D97-AF65-F5344CB8AC3E}">
        <p14:creationId xmlns:p14="http://schemas.microsoft.com/office/powerpoint/2010/main" val="3891724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5F1391-058E-41B8-BBA5-84D4C0DA997A}" type="datetimeFigureOut">
              <a:rPr lang="en-US" smtClean="0"/>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58ED4-F7E0-45D8-A652-2089B34471AB}" type="slidenum">
              <a:rPr lang="en-US" smtClean="0"/>
              <a:t>‹#›</a:t>
            </a:fld>
            <a:endParaRPr lang="en-US"/>
          </a:p>
        </p:txBody>
      </p:sp>
    </p:spTree>
    <p:extLst>
      <p:ext uri="{BB962C8B-B14F-4D97-AF65-F5344CB8AC3E}">
        <p14:creationId xmlns:p14="http://schemas.microsoft.com/office/powerpoint/2010/main" val="3672514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5F1391-058E-41B8-BBA5-84D4C0DA997A}" type="datetimeFigureOut">
              <a:rPr lang="en-US" smtClean="0"/>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58ED4-F7E0-45D8-A652-2089B34471AB}" type="slidenum">
              <a:rPr lang="en-US" smtClean="0"/>
              <a:t>‹#›</a:t>
            </a:fld>
            <a:endParaRPr lang="en-US"/>
          </a:p>
        </p:txBody>
      </p:sp>
    </p:spTree>
    <p:extLst>
      <p:ext uri="{BB962C8B-B14F-4D97-AF65-F5344CB8AC3E}">
        <p14:creationId xmlns:p14="http://schemas.microsoft.com/office/powerpoint/2010/main" val="155822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5F1391-058E-41B8-BBA5-84D4C0DA997A}" type="datetimeFigureOut">
              <a:rPr lang="en-US" smtClean="0"/>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58ED4-F7E0-45D8-A652-2089B34471AB}" type="slidenum">
              <a:rPr lang="en-US" smtClean="0"/>
              <a:t>‹#›</a:t>
            </a:fld>
            <a:endParaRPr lang="en-US"/>
          </a:p>
        </p:txBody>
      </p:sp>
    </p:spTree>
    <p:extLst>
      <p:ext uri="{BB962C8B-B14F-4D97-AF65-F5344CB8AC3E}">
        <p14:creationId xmlns:p14="http://schemas.microsoft.com/office/powerpoint/2010/main" val="3540126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5F1391-058E-41B8-BBA5-84D4C0DA997A}" type="datetimeFigureOut">
              <a:rPr lang="en-US" smtClean="0"/>
              <a:t>10/2/2012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58ED4-F7E0-45D8-A652-2089B34471AB}" type="slidenum">
              <a:rPr lang="en-US" smtClean="0"/>
              <a:t>‹#›</a:t>
            </a:fld>
            <a:endParaRPr lang="en-US"/>
          </a:p>
        </p:txBody>
      </p:sp>
    </p:spTree>
    <p:extLst>
      <p:ext uri="{BB962C8B-B14F-4D97-AF65-F5344CB8AC3E}">
        <p14:creationId xmlns:p14="http://schemas.microsoft.com/office/powerpoint/2010/main" val="3241953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5F1391-058E-41B8-BBA5-84D4C0DA997A}" type="datetimeFigureOut">
              <a:rPr lang="en-US" smtClean="0"/>
              <a:t>10/2/2012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258ED4-F7E0-45D8-A652-2089B34471AB}" type="slidenum">
              <a:rPr lang="en-US" smtClean="0"/>
              <a:t>‹#›</a:t>
            </a:fld>
            <a:endParaRPr lang="en-US"/>
          </a:p>
        </p:txBody>
      </p:sp>
    </p:spTree>
    <p:extLst>
      <p:ext uri="{BB962C8B-B14F-4D97-AF65-F5344CB8AC3E}">
        <p14:creationId xmlns:p14="http://schemas.microsoft.com/office/powerpoint/2010/main" val="3282511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5F1391-058E-41B8-BBA5-84D4C0DA997A}" type="datetimeFigureOut">
              <a:rPr lang="en-US" smtClean="0"/>
              <a:t>10/2/2012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258ED4-F7E0-45D8-A652-2089B34471AB}" type="slidenum">
              <a:rPr lang="en-US" smtClean="0"/>
              <a:t>‹#›</a:t>
            </a:fld>
            <a:endParaRPr lang="en-US"/>
          </a:p>
        </p:txBody>
      </p:sp>
    </p:spTree>
    <p:extLst>
      <p:ext uri="{BB962C8B-B14F-4D97-AF65-F5344CB8AC3E}">
        <p14:creationId xmlns:p14="http://schemas.microsoft.com/office/powerpoint/2010/main" val="1676746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F1391-058E-41B8-BBA5-84D4C0DA997A}" type="datetimeFigureOut">
              <a:rPr lang="en-US" smtClean="0"/>
              <a:t>10/2/2012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258ED4-F7E0-45D8-A652-2089B34471AB}" type="slidenum">
              <a:rPr lang="en-US" smtClean="0"/>
              <a:t>‹#›</a:t>
            </a:fld>
            <a:endParaRPr lang="en-US"/>
          </a:p>
        </p:txBody>
      </p:sp>
    </p:spTree>
    <p:extLst>
      <p:ext uri="{BB962C8B-B14F-4D97-AF65-F5344CB8AC3E}">
        <p14:creationId xmlns:p14="http://schemas.microsoft.com/office/powerpoint/2010/main" val="363975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5F1391-058E-41B8-BBA5-84D4C0DA997A}" type="datetimeFigureOut">
              <a:rPr lang="en-US" smtClean="0"/>
              <a:t>10/2/2012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58ED4-F7E0-45D8-A652-2089B34471AB}" type="slidenum">
              <a:rPr lang="en-US" smtClean="0"/>
              <a:t>‹#›</a:t>
            </a:fld>
            <a:endParaRPr lang="en-US"/>
          </a:p>
        </p:txBody>
      </p:sp>
    </p:spTree>
    <p:extLst>
      <p:ext uri="{BB962C8B-B14F-4D97-AF65-F5344CB8AC3E}">
        <p14:creationId xmlns:p14="http://schemas.microsoft.com/office/powerpoint/2010/main" val="3794490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5F1391-058E-41B8-BBA5-84D4C0DA997A}" type="datetimeFigureOut">
              <a:rPr lang="en-US" smtClean="0"/>
              <a:t>10/2/2012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58ED4-F7E0-45D8-A652-2089B34471AB}" type="slidenum">
              <a:rPr lang="en-US" smtClean="0"/>
              <a:t>‹#›</a:t>
            </a:fld>
            <a:endParaRPr lang="en-US"/>
          </a:p>
        </p:txBody>
      </p:sp>
    </p:spTree>
    <p:extLst>
      <p:ext uri="{BB962C8B-B14F-4D97-AF65-F5344CB8AC3E}">
        <p14:creationId xmlns:p14="http://schemas.microsoft.com/office/powerpoint/2010/main" val="3185948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F1391-058E-41B8-BBA5-84D4C0DA997A}" type="datetimeFigureOut">
              <a:rPr lang="en-US" smtClean="0"/>
              <a:t>10/2/2012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258ED4-F7E0-45D8-A652-2089B34471AB}" type="slidenum">
              <a:rPr lang="en-US" smtClean="0"/>
              <a:t>‹#›</a:t>
            </a:fld>
            <a:endParaRPr lang="en-US"/>
          </a:p>
        </p:txBody>
      </p:sp>
    </p:spTree>
    <p:extLst>
      <p:ext uri="{BB962C8B-B14F-4D97-AF65-F5344CB8AC3E}">
        <p14:creationId xmlns:p14="http://schemas.microsoft.com/office/powerpoint/2010/main" val="24398397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2514600"/>
          </a:xfrm>
        </p:spPr>
        <p:txBody>
          <a:bodyPr>
            <a:normAutofit/>
          </a:bodyPr>
          <a:lstStyle/>
          <a:p>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a:xfrm>
            <a:off x="381000" y="2438400"/>
            <a:ext cx="8534400" cy="3581400"/>
          </a:xfrm>
          <a:blipFill>
            <a:blip r:embed="rId2"/>
            <a:tile tx="0" ty="0" sx="100000" sy="100000" flip="none" algn="tl"/>
          </a:blipFill>
          <a:ln w="28575">
            <a:solidFill>
              <a:schemeClr val="tx1"/>
            </a:solidFill>
          </a:ln>
        </p:spPr>
        <p:txBody>
          <a:bodyPr>
            <a:normAutofit lnSpcReduction="10000"/>
          </a:bodyPr>
          <a:lstStyle/>
          <a:p>
            <a:r>
              <a:rPr lang="en-US" sz="2400" b="1" dirty="0">
                <a:solidFill>
                  <a:srgbClr val="002060"/>
                </a:solidFill>
                <a:latin typeface="Arial" pitchFamily="34" charset="0"/>
                <a:cs typeface="Arial" pitchFamily="34" charset="0"/>
              </a:rPr>
              <a:t>ADB Grant 0257 - LAO</a:t>
            </a:r>
          </a:p>
          <a:p>
            <a:endParaRPr lang="en-US" sz="2400" dirty="0" smtClean="0">
              <a:solidFill>
                <a:srgbClr val="C00000"/>
              </a:solidFill>
              <a:latin typeface="Arial" pitchFamily="34" charset="0"/>
              <a:cs typeface="Arial" pitchFamily="34" charset="0"/>
            </a:endParaRPr>
          </a:p>
          <a:p>
            <a:r>
              <a:rPr lang="pt-BR" b="1" dirty="0">
                <a:solidFill>
                  <a:srgbClr val="C00000"/>
                </a:solidFill>
                <a:latin typeface="Arial" pitchFamily="34" charset="0"/>
                <a:cs typeface="Arial" pitchFamily="34" charset="0"/>
              </a:rPr>
              <a:t>School Access Grant </a:t>
            </a:r>
            <a:r>
              <a:rPr lang="pt-BR" b="1" dirty="0" smtClean="0">
                <a:solidFill>
                  <a:srgbClr val="C00000"/>
                </a:solidFill>
                <a:latin typeface="Arial" pitchFamily="34" charset="0"/>
                <a:cs typeface="Arial" pitchFamily="34" charset="0"/>
              </a:rPr>
              <a:t>Program (SAGP)</a:t>
            </a:r>
          </a:p>
          <a:p>
            <a:endParaRPr lang="pt-BR" b="1" dirty="0" smtClean="0">
              <a:solidFill>
                <a:srgbClr val="002060"/>
              </a:solidFill>
              <a:latin typeface="Arial" pitchFamily="34" charset="0"/>
              <a:cs typeface="Arial" pitchFamily="34" charset="0"/>
            </a:endParaRPr>
          </a:p>
          <a:p>
            <a:r>
              <a:rPr lang="pt-BR" sz="2400" b="1" dirty="0" smtClean="0">
                <a:solidFill>
                  <a:srgbClr val="002060"/>
                </a:solidFill>
                <a:latin typeface="Arial" pitchFamily="34" charset="0"/>
                <a:cs typeface="Arial" pitchFamily="34" charset="0"/>
              </a:rPr>
              <a:t>Secondary </a:t>
            </a:r>
            <a:r>
              <a:rPr lang="pt-BR" sz="2400" b="1" dirty="0">
                <a:solidFill>
                  <a:srgbClr val="002060"/>
                </a:solidFill>
                <a:latin typeface="Arial" pitchFamily="34" charset="0"/>
                <a:cs typeface="Arial" pitchFamily="34" charset="0"/>
              </a:rPr>
              <a:t>Education Sector Development Project </a:t>
            </a:r>
            <a:r>
              <a:rPr lang="pt-BR" sz="2400" b="1" dirty="0" smtClean="0">
                <a:solidFill>
                  <a:srgbClr val="002060"/>
                </a:solidFill>
                <a:latin typeface="Arial" pitchFamily="34" charset="0"/>
                <a:cs typeface="Arial" pitchFamily="34" charset="0"/>
              </a:rPr>
              <a:t>(</a:t>
            </a:r>
            <a:r>
              <a:rPr lang="pt-BR" sz="2400" b="1" dirty="0">
                <a:solidFill>
                  <a:srgbClr val="002060"/>
                </a:solidFill>
                <a:latin typeface="Arial" pitchFamily="34" charset="0"/>
                <a:cs typeface="Arial" pitchFamily="34" charset="0"/>
              </a:rPr>
              <a:t>SESDP)</a:t>
            </a:r>
            <a:endParaRPr lang="en-US" sz="2400" b="1" dirty="0">
              <a:solidFill>
                <a:srgbClr val="002060"/>
              </a:solidFill>
              <a:latin typeface="Arial" pitchFamily="34" charset="0"/>
              <a:cs typeface="Arial" pitchFamily="34" charset="0"/>
            </a:endParaRPr>
          </a:p>
          <a:p>
            <a:r>
              <a:rPr lang="pt-BR" sz="2000" b="1" dirty="0">
                <a:solidFill>
                  <a:srgbClr val="0070C0"/>
                </a:solidFill>
                <a:latin typeface="Arial" pitchFamily="34" charset="0"/>
                <a:cs typeface="Arial" pitchFamily="34" charset="0"/>
              </a:rPr>
              <a:t>(Output 1- Sub-Output 1.C:  </a:t>
            </a:r>
            <a:endParaRPr lang="pt-BR" sz="2000" b="1" dirty="0" smtClean="0">
              <a:solidFill>
                <a:srgbClr val="0070C0"/>
              </a:solidFill>
              <a:latin typeface="Arial" pitchFamily="34" charset="0"/>
              <a:cs typeface="Arial" pitchFamily="34" charset="0"/>
            </a:endParaRPr>
          </a:p>
          <a:p>
            <a:r>
              <a:rPr lang="pt-BR" sz="2000" b="1" dirty="0" smtClean="0">
                <a:solidFill>
                  <a:srgbClr val="0070C0"/>
                </a:solidFill>
                <a:latin typeface="Arial" pitchFamily="34" charset="0"/>
                <a:cs typeface="Arial" pitchFamily="34" charset="0"/>
              </a:rPr>
              <a:t>Expanded </a:t>
            </a:r>
            <a:r>
              <a:rPr lang="pt-BR" sz="2000" b="1" dirty="0">
                <a:solidFill>
                  <a:srgbClr val="0070C0"/>
                </a:solidFill>
                <a:latin typeface="Arial" pitchFamily="34" charset="0"/>
                <a:cs typeface="Arial" pitchFamily="34" charset="0"/>
              </a:rPr>
              <a:t>Access to Secondary </a:t>
            </a:r>
            <a:r>
              <a:rPr lang="pt-BR" sz="2000" b="1" dirty="0" smtClean="0">
                <a:solidFill>
                  <a:srgbClr val="0070C0"/>
                </a:solidFill>
                <a:latin typeface="Arial" pitchFamily="34" charset="0"/>
                <a:cs typeface="Arial" pitchFamily="34" charset="0"/>
              </a:rPr>
              <a:t>Education</a:t>
            </a:r>
            <a:endParaRPr lang="en-US" sz="2000" b="1" dirty="0">
              <a:solidFill>
                <a:srgbClr val="0070C0"/>
              </a:solidFill>
              <a:latin typeface="Arial" pitchFamily="34" charset="0"/>
              <a:cs typeface="Arial" pitchFamily="34" charset="0"/>
            </a:endParaRPr>
          </a:p>
          <a:p>
            <a:endParaRPr lang="en-US" sz="2400" b="1" dirty="0" smtClean="0">
              <a:solidFill>
                <a:srgbClr val="C00000"/>
              </a:solidFill>
              <a:latin typeface="Arial" pitchFamily="34" charset="0"/>
              <a:cs typeface="Arial" pitchFamily="34" charset="0"/>
            </a:endParaRPr>
          </a:p>
          <a:p>
            <a:endParaRPr lang="en-US" sz="2400" dirty="0">
              <a:solidFill>
                <a:srgbClr val="C00000"/>
              </a:solidFill>
              <a:latin typeface="Arial" pitchFamily="34" charset="0"/>
              <a:cs typeface="Arial" pitchFamily="34" charset="0"/>
            </a:endParaRPr>
          </a:p>
          <a:p>
            <a:endParaRPr lang="en-US" sz="2400" dirty="0">
              <a:solidFill>
                <a:srgbClr val="C00000"/>
              </a:solidFill>
              <a:latin typeface="Arial" pitchFamily="34" charset="0"/>
              <a:cs typeface="Arial" pitchFamily="34" charset="0"/>
            </a:endParaRPr>
          </a:p>
        </p:txBody>
      </p:sp>
      <p:pic>
        <p:nvPicPr>
          <p:cNvPr id="4" name="Picture 3"/>
          <p:cNvPicPr/>
          <p:nvPr/>
        </p:nvPicPr>
        <p:blipFill>
          <a:blip r:embed="rId3" cstate="print"/>
          <a:srcRect/>
          <a:stretch>
            <a:fillRect/>
          </a:stretch>
        </p:blipFill>
        <p:spPr bwMode="auto">
          <a:xfrm>
            <a:off x="685800" y="484239"/>
            <a:ext cx="1676399" cy="1676400"/>
          </a:xfrm>
          <a:prstGeom prst="rect">
            <a:avLst/>
          </a:prstGeom>
          <a:noFill/>
          <a:ln w="9525">
            <a:noFill/>
            <a:miter lim="800000"/>
            <a:headEnd/>
            <a:tailEnd/>
          </a:ln>
        </p:spPr>
      </p:pic>
      <p:sp>
        <p:nvSpPr>
          <p:cNvPr id="6" name="TextBox 5"/>
          <p:cNvSpPr txBox="1"/>
          <p:nvPr/>
        </p:nvSpPr>
        <p:spPr>
          <a:xfrm>
            <a:off x="3200400" y="1161365"/>
            <a:ext cx="5257800" cy="707886"/>
          </a:xfrm>
          <a:prstGeom prst="rect">
            <a:avLst/>
          </a:prstGeom>
          <a:noFill/>
        </p:spPr>
        <p:txBody>
          <a:bodyPr wrap="square" rtlCol="0">
            <a:spAutoFit/>
          </a:bodyPr>
          <a:lstStyle/>
          <a:p>
            <a:pPr algn="ctr"/>
            <a:r>
              <a:rPr lang="en-US" sz="2000" b="1" dirty="0" smtClean="0">
                <a:solidFill>
                  <a:srgbClr val="95AF11"/>
                </a:solidFill>
                <a:latin typeface="Arial" pitchFamily="34" charset="0"/>
                <a:cs typeface="Arial" pitchFamily="34" charset="0"/>
              </a:rPr>
              <a:t>MINISTRY OF EDUCATION AND SPORTS LAO PDR</a:t>
            </a:r>
            <a:endParaRPr lang="en-US" sz="2000" b="1" dirty="0">
              <a:solidFill>
                <a:srgbClr val="95AF11"/>
              </a:solidFill>
              <a:latin typeface="Arial" pitchFamily="34" charset="0"/>
              <a:cs typeface="Arial" pitchFamily="34" charset="0"/>
            </a:endParaRPr>
          </a:p>
        </p:txBody>
      </p:sp>
    </p:spTree>
    <p:extLst>
      <p:ext uri="{BB962C8B-B14F-4D97-AF65-F5344CB8AC3E}">
        <p14:creationId xmlns:p14="http://schemas.microsoft.com/office/powerpoint/2010/main" val="3068579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848600" cy="838200"/>
          </a:xfrm>
          <a:blipFill>
            <a:blip r:embed="rId2"/>
            <a:tile tx="0" ty="0" sx="100000" sy="100000" flip="none" algn="tl"/>
          </a:blipFill>
          <a:ln w="12700">
            <a:solidFill>
              <a:srgbClr val="00B050"/>
            </a:solidFill>
          </a:ln>
        </p:spPr>
        <p:txBody>
          <a:bodyPr>
            <a:normAutofit/>
          </a:bodyPr>
          <a:lstStyle/>
          <a:p>
            <a:r>
              <a:rPr lang="pt-BR" sz="2400" b="1" dirty="0">
                <a:solidFill>
                  <a:srgbClr val="C00000"/>
                </a:solidFill>
                <a:latin typeface="Arial" pitchFamily="34" charset="0"/>
                <a:cs typeface="Arial" pitchFamily="34" charset="0"/>
              </a:rPr>
              <a:t>Expanded Access to Secondary </a:t>
            </a:r>
            <a:r>
              <a:rPr lang="pt-BR" sz="2400" b="1" dirty="0" smtClean="0">
                <a:solidFill>
                  <a:srgbClr val="C00000"/>
                </a:solidFill>
                <a:latin typeface="Arial" pitchFamily="34" charset="0"/>
                <a:cs typeface="Arial" pitchFamily="34" charset="0"/>
              </a:rPr>
              <a:t>Education</a:t>
            </a:r>
            <a:br>
              <a:rPr lang="pt-BR" sz="2400" b="1" dirty="0" smtClean="0">
                <a:solidFill>
                  <a:srgbClr val="C00000"/>
                </a:solidFill>
                <a:latin typeface="Arial" pitchFamily="34" charset="0"/>
                <a:cs typeface="Arial" pitchFamily="34" charset="0"/>
              </a:rPr>
            </a:br>
            <a:r>
              <a:rPr lang="pt-BR" sz="2400" b="1" dirty="0">
                <a:solidFill>
                  <a:srgbClr val="0070C0"/>
                </a:solidFill>
              </a:rPr>
              <a:t>School </a:t>
            </a:r>
            <a:r>
              <a:rPr lang="pt-BR" sz="2000" b="1" dirty="0">
                <a:solidFill>
                  <a:srgbClr val="0070C0"/>
                </a:solidFill>
                <a:latin typeface="Arial" pitchFamily="34" charset="0"/>
                <a:cs typeface="Arial" pitchFamily="34" charset="0"/>
              </a:rPr>
              <a:t>Access</a:t>
            </a:r>
            <a:r>
              <a:rPr lang="pt-BR" sz="2400" b="1" dirty="0">
                <a:solidFill>
                  <a:srgbClr val="0070C0"/>
                </a:solidFill>
              </a:rPr>
              <a:t> Grant </a:t>
            </a:r>
            <a:r>
              <a:rPr lang="pt-BR" sz="2400" b="1" dirty="0" smtClean="0">
                <a:solidFill>
                  <a:srgbClr val="0070C0"/>
                </a:solidFill>
              </a:rPr>
              <a:t>Program (SAGP)</a:t>
            </a:r>
            <a:endParaRPr lang="en-US" sz="2400" b="1" dirty="0">
              <a:solidFill>
                <a:srgbClr val="0070C0"/>
              </a:solidFill>
            </a:endParaRPr>
          </a:p>
        </p:txBody>
      </p:sp>
      <p:sp>
        <p:nvSpPr>
          <p:cNvPr id="3" name="Subtitle 2"/>
          <p:cNvSpPr>
            <a:spLocks noGrp="1"/>
          </p:cNvSpPr>
          <p:nvPr>
            <p:ph type="subTitle" idx="1"/>
          </p:nvPr>
        </p:nvSpPr>
        <p:spPr>
          <a:xfrm>
            <a:off x="609600" y="1524000"/>
            <a:ext cx="8001000" cy="4648200"/>
          </a:xfrm>
          <a:blipFill>
            <a:blip r:embed="rId3"/>
            <a:tile tx="0" ty="0" sx="100000" sy="100000" flip="none" algn="tl"/>
          </a:blipFill>
          <a:ln w="28575">
            <a:solidFill>
              <a:schemeClr val="accent6">
                <a:lumMod val="50000"/>
              </a:schemeClr>
            </a:solidFill>
          </a:ln>
        </p:spPr>
        <p:txBody>
          <a:bodyPr>
            <a:normAutofit/>
          </a:bodyPr>
          <a:lstStyle/>
          <a:p>
            <a:r>
              <a:rPr lang="en-US" b="1" dirty="0">
                <a:solidFill>
                  <a:srgbClr val="00B050"/>
                </a:solidFill>
                <a:latin typeface="Arial" pitchFamily="34" charset="0"/>
                <a:cs typeface="Arial" pitchFamily="34" charset="0"/>
              </a:rPr>
              <a:t>Activity </a:t>
            </a:r>
            <a:r>
              <a:rPr lang="en-US" b="1" dirty="0" smtClean="0">
                <a:solidFill>
                  <a:srgbClr val="00B050"/>
                </a:solidFill>
                <a:latin typeface="Arial" pitchFamily="34" charset="0"/>
                <a:cs typeface="Arial" pitchFamily="34" charset="0"/>
              </a:rPr>
              <a:t>2</a:t>
            </a:r>
            <a:endParaRPr lang="en-US" b="1" dirty="0">
              <a:solidFill>
                <a:srgbClr val="00B050"/>
              </a:solidFill>
              <a:latin typeface="Arial" pitchFamily="34" charset="0"/>
              <a:cs typeface="Arial" pitchFamily="34" charset="0"/>
            </a:endParaRPr>
          </a:p>
          <a:p>
            <a:r>
              <a:rPr lang="en-US" b="1" dirty="0">
                <a:solidFill>
                  <a:srgbClr val="C00000"/>
                </a:solidFill>
                <a:latin typeface="Arial" pitchFamily="34" charset="0"/>
                <a:cs typeface="Arial" pitchFamily="34" charset="0"/>
              </a:rPr>
              <a:t>Print hard copies of POM-SAGP </a:t>
            </a:r>
            <a:r>
              <a:rPr lang="en-US" b="1" dirty="0" smtClean="0">
                <a:solidFill>
                  <a:srgbClr val="C00000"/>
                </a:solidFill>
                <a:latin typeface="Arial" pitchFamily="34" charset="0"/>
                <a:cs typeface="Arial" pitchFamily="34" charset="0"/>
              </a:rPr>
              <a:t>and distribute </a:t>
            </a:r>
            <a:r>
              <a:rPr lang="en-US" b="1" dirty="0">
                <a:solidFill>
                  <a:srgbClr val="C00000"/>
                </a:solidFill>
                <a:latin typeface="Arial" pitchFamily="34" charset="0"/>
                <a:cs typeface="Arial" pitchFamily="34" charset="0"/>
              </a:rPr>
              <a:t>to IU’s, schools and other stakeholders</a:t>
            </a:r>
            <a:r>
              <a:rPr lang="en-US" b="1" dirty="0" smtClean="0">
                <a:solidFill>
                  <a:srgbClr val="C00000"/>
                </a:solidFill>
                <a:latin typeface="Arial" pitchFamily="34" charset="0"/>
                <a:cs typeface="Arial" pitchFamily="34" charset="0"/>
              </a:rPr>
              <a:t>.</a:t>
            </a:r>
          </a:p>
          <a:p>
            <a:endParaRPr lang="en-US" b="1" dirty="0" smtClean="0">
              <a:solidFill>
                <a:srgbClr val="C00000"/>
              </a:solidFill>
              <a:latin typeface="Arial" pitchFamily="34" charset="0"/>
              <a:cs typeface="Arial" pitchFamily="34" charset="0"/>
            </a:endParaRPr>
          </a:p>
          <a:p>
            <a:r>
              <a:rPr lang="en-US" sz="2800" b="1" dirty="0" smtClean="0">
                <a:solidFill>
                  <a:srgbClr val="00B050"/>
                </a:solidFill>
                <a:latin typeface="Arial" pitchFamily="34" charset="0"/>
                <a:cs typeface="Arial" pitchFamily="34" charset="0"/>
              </a:rPr>
              <a:t>Timeline</a:t>
            </a:r>
          </a:p>
          <a:p>
            <a:r>
              <a:rPr lang="en-US" sz="2800" b="1" dirty="0" smtClean="0">
                <a:solidFill>
                  <a:srgbClr val="00B050"/>
                </a:solidFill>
                <a:latin typeface="Arial" pitchFamily="34" charset="0"/>
                <a:cs typeface="Arial" pitchFamily="34" charset="0"/>
              </a:rPr>
              <a:t>Jan. 1, 2013 – Jun. 30, 2013</a:t>
            </a:r>
          </a:p>
          <a:p>
            <a:endParaRPr lang="en-US" sz="2800" b="1" dirty="0">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val="465230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848600" cy="838200"/>
          </a:xfrm>
          <a:blipFill>
            <a:blip r:embed="rId2"/>
            <a:tile tx="0" ty="0" sx="100000" sy="100000" flip="none" algn="tl"/>
          </a:blipFill>
          <a:ln w="12700">
            <a:solidFill>
              <a:srgbClr val="00B050"/>
            </a:solidFill>
          </a:ln>
        </p:spPr>
        <p:txBody>
          <a:bodyPr>
            <a:normAutofit/>
          </a:bodyPr>
          <a:lstStyle/>
          <a:p>
            <a:r>
              <a:rPr lang="pt-BR" sz="2400" b="1" dirty="0">
                <a:solidFill>
                  <a:srgbClr val="C00000"/>
                </a:solidFill>
                <a:latin typeface="Arial" pitchFamily="34" charset="0"/>
                <a:cs typeface="Arial" pitchFamily="34" charset="0"/>
              </a:rPr>
              <a:t>Expanded Access to Secondary </a:t>
            </a:r>
            <a:r>
              <a:rPr lang="pt-BR" sz="2400" b="1" dirty="0" smtClean="0">
                <a:solidFill>
                  <a:srgbClr val="C00000"/>
                </a:solidFill>
                <a:latin typeface="Arial" pitchFamily="34" charset="0"/>
                <a:cs typeface="Arial" pitchFamily="34" charset="0"/>
              </a:rPr>
              <a:t>Education</a:t>
            </a:r>
            <a:br>
              <a:rPr lang="pt-BR" sz="2400" b="1" dirty="0" smtClean="0">
                <a:solidFill>
                  <a:srgbClr val="C00000"/>
                </a:solidFill>
                <a:latin typeface="Arial" pitchFamily="34" charset="0"/>
                <a:cs typeface="Arial" pitchFamily="34" charset="0"/>
              </a:rPr>
            </a:br>
            <a:r>
              <a:rPr lang="pt-BR" sz="2400" b="1" dirty="0">
                <a:solidFill>
                  <a:srgbClr val="0070C0"/>
                </a:solidFill>
              </a:rPr>
              <a:t>School </a:t>
            </a:r>
            <a:r>
              <a:rPr lang="pt-BR" sz="2000" b="1" dirty="0">
                <a:solidFill>
                  <a:srgbClr val="0070C0"/>
                </a:solidFill>
                <a:latin typeface="Arial" pitchFamily="34" charset="0"/>
                <a:cs typeface="Arial" pitchFamily="34" charset="0"/>
              </a:rPr>
              <a:t>Access</a:t>
            </a:r>
            <a:r>
              <a:rPr lang="pt-BR" sz="2400" b="1" dirty="0">
                <a:solidFill>
                  <a:srgbClr val="0070C0"/>
                </a:solidFill>
              </a:rPr>
              <a:t> Grant </a:t>
            </a:r>
            <a:r>
              <a:rPr lang="pt-BR" sz="2400" b="1" dirty="0" smtClean="0">
                <a:solidFill>
                  <a:srgbClr val="0070C0"/>
                </a:solidFill>
              </a:rPr>
              <a:t>Program (SAGP)</a:t>
            </a:r>
            <a:endParaRPr lang="en-US" sz="2400" b="1" dirty="0">
              <a:solidFill>
                <a:srgbClr val="0070C0"/>
              </a:solidFill>
            </a:endParaRPr>
          </a:p>
        </p:txBody>
      </p:sp>
      <p:sp>
        <p:nvSpPr>
          <p:cNvPr id="3" name="Subtitle 2"/>
          <p:cNvSpPr>
            <a:spLocks noGrp="1"/>
          </p:cNvSpPr>
          <p:nvPr>
            <p:ph type="subTitle" idx="1"/>
          </p:nvPr>
        </p:nvSpPr>
        <p:spPr>
          <a:xfrm>
            <a:off x="609600" y="1524000"/>
            <a:ext cx="8001000" cy="4648200"/>
          </a:xfrm>
          <a:blipFill>
            <a:blip r:embed="rId3"/>
            <a:tile tx="0" ty="0" sx="100000" sy="100000" flip="none" algn="tl"/>
          </a:blipFill>
          <a:ln w="28575">
            <a:solidFill>
              <a:schemeClr val="accent6">
                <a:lumMod val="50000"/>
              </a:schemeClr>
            </a:solidFill>
          </a:ln>
        </p:spPr>
        <p:txBody>
          <a:bodyPr>
            <a:normAutofit/>
          </a:bodyPr>
          <a:lstStyle/>
          <a:p>
            <a:endParaRPr lang="en-US" b="1" dirty="0" smtClean="0">
              <a:solidFill>
                <a:srgbClr val="00B050"/>
              </a:solidFill>
              <a:latin typeface="Arial" pitchFamily="34" charset="0"/>
              <a:cs typeface="Arial" pitchFamily="34" charset="0"/>
            </a:endParaRPr>
          </a:p>
          <a:p>
            <a:r>
              <a:rPr lang="en-US" b="1" dirty="0" smtClean="0">
                <a:solidFill>
                  <a:srgbClr val="00B050"/>
                </a:solidFill>
                <a:latin typeface="Arial" pitchFamily="34" charset="0"/>
                <a:cs typeface="Arial" pitchFamily="34" charset="0"/>
              </a:rPr>
              <a:t>Activity 3</a:t>
            </a:r>
            <a:endParaRPr lang="en-US" b="1" dirty="0">
              <a:solidFill>
                <a:srgbClr val="00B050"/>
              </a:solidFill>
              <a:latin typeface="Arial" pitchFamily="34" charset="0"/>
              <a:cs typeface="Arial" pitchFamily="34" charset="0"/>
            </a:endParaRPr>
          </a:p>
          <a:p>
            <a:r>
              <a:rPr lang="en-US" b="1" dirty="0">
                <a:solidFill>
                  <a:srgbClr val="C00000"/>
                </a:solidFill>
                <a:latin typeface="Arial" pitchFamily="34" charset="0"/>
                <a:cs typeface="Arial" pitchFamily="34" charset="0"/>
              </a:rPr>
              <a:t>Capacity building on </a:t>
            </a:r>
            <a:r>
              <a:rPr lang="en-US" b="1" dirty="0" smtClean="0">
                <a:solidFill>
                  <a:srgbClr val="C00000"/>
                </a:solidFill>
                <a:latin typeface="Arial" pitchFamily="34" charset="0"/>
                <a:cs typeface="Arial" pitchFamily="34" charset="0"/>
              </a:rPr>
              <a:t>POM-SAGP , including organization of PPA’s.</a:t>
            </a:r>
            <a:endParaRPr lang="en-US" b="1" dirty="0">
              <a:solidFill>
                <a:srgbClr val="C00000"/>
              </a:solidFill>
              <a:latin typeface="Arial" pitchFamily="34" charset="0"/>
              <a:cs typeface="Arial" pitchFamily="34" charset="0"/>
            </a:endParaRPr>
          </a:p>
          <a:p>
            <a:pPr algn="just"/>
            <a:endParaRPr lang="en-US" b="1" dirty="0" smtClean="0">
              <a:solidFill>
                <a:srgbClr val="C00000"/>
              </a:solidFill>
              <a:latin typeface="Arial" pitchFamily="34" charset="0"/>
              <a:cs typeface="Arial" pitchFamily="34" charset="0"/>
            </a:endParaRPr>
          </a:p>
          <a:p>
            <a:r>
              <a:rPr lang="en-US" sz="2800" b="1" dirty="0" smtClean="0">
                <a:solidFill>
                  <a:srgbClr val="00B050"/>
                </a:solidFill>
                <a:latin typeface="Arial" pitchFamily="34" charset="0"/>
                <a:cs typeface="Arial" pitchFamily="34" charset="0"/>
              </a:rPr>
              <a:t>Timeline</a:t>
            </a:r>
          </a:p>
          <a:p>
            <a:r>
              <a:rPr lang="en-US" sz="2800" b="1" dirty="0" smtClean="0">
                <a:solidFill>
                  <a:srgbClr val="00B050"/>
                </a:solidFill>
                <a:latin typeface="Arial" pitchFamily="34" charset="0"/>
                <a:cs typeface="Arial" pitchFamily="34" charset="0"/>
              </a:rPr>
              <a:t>July 1, 2013 – Sept. 30, 2013</a:t>
            </a:r>
            <a:endParaRPr lang="en-US" sz="2800" b="1" dirty="0">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val="465230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848600" cy="838200"/>
          </a:xfrm>
          <a:blipFill>
            <a:blip r:embed="rId2"/>
            <a:tile tx="0" ty="0" sx="100000" sy="100000" flip="none" algn="tl"/>
          </a:blipFill>
          <a:ln w="12700">
            <a:solidFill>
              <a:srgbClr val="00B050"/>
            </a:solidFill>
          </a:ln>
        </p:spPr>
        <p:txBody>
          <a:bodyPr>
            <a:normAutofit/>
          </a:bodyPr>
          <a:lstStyle/>
          <a:p>
            <a:r>
              <a:rPr lang="pt-BR" sz="2400" b="1" dirty="0">
                <a:solidFill>
                  <a:srgbClr val="C00000"/>
                </a:solidFill>
                <a:latin typeface="Arial" pitchFamily="34" charset="0"/>
                <a:cs typeface="Arial" pitchFamily="34" charset="0"/>
              </a:rPr>
              <a:t>Expanded Access to Secondary </a:t>
            </a:r>
            <a:r>
              <a:rPr lang="pt-BR" sz="2400" b="1" dirty="0" smtClean="0">
                <a:solidFill>
                  <a:srgbClr val="C00000"/>
                </a:solidFill>
                <a:latin typeface="Arial" pitchFamily="34" charset="0"/>
                <a:cs typeface="Arial" pitchFamily="34" charset="0"/>
              </a:rPr>
              <a:t>Education</a:t>
            </a:r>
            <a:br>
              <a:rPr lang="pt-BR" sz="2400" b="1" dirty="0" smtClean="0">
                <a:solidFill>
                  <a:srgbClr val="C00000"/>
                </a:solidFill>
                <a:latin typeface="Arial" pitchFamily="34" charset="0"/>
                <a:cs typeface="Arial" pitchFamily="34" charset="0"/>
              </a:rPr>
            </a:br>
            <a:r>
              <a:rPr lang="pt-BR" sz="2400" b="1" dirty="0">
                <a:solidFill>
                  <a:srgbClr val="0070C0"/>
                </a:solidFill>
              </a:rPr>
              <a:t>School </a:t>
            </a:r>
            <a:r>
              <a:rPr lang="pt-BR" sz="2000" b="1" dirty="0">
                <a:solidFill>
                  <a:srgbClr val="0070C0"/>
                </a:solidFill>
                <a:latin typeface="Arial" pitchFamily="34" charset="0"/>
                <a:cs typeface="Arial" pitchFamily="34" charset="0"/>
              </a:rPr>
              <a:t>Access</a:t>
            </a:r>
            <a:r>
              <a:rPr lang="pt-BR" sz="2400" b="1" dirty="0">
                <a:solidFill>
                  <a:srgbClr val="0070C0"/>
                </a:solidFill>
              </a:rPr>
              <a:t> Grant </a:t>
            </a:r>
            <a:r>
              <a:rPr lang="pt-BR" sz="2400" b="1" dirty="0" smtClean="0">
                <a:solidFill>
                  <a:srgbClr val="0070C0"/>
                </a:solidFill>
              </a:rPr>
              <a:t>Program (SAGP)</a:t>
            </a:r>
            <a:endParaRPr lang="en-US" sz="2400" b="1" dirty="0">
              <a:solidFill>
                <a:srgbClr val="0070C0"/>
              </a:solidFill>
            </a:endParaRPr>
          </a:p>
        </p:txBody>
      </p:sp>
      <p:sp>
        <p:nvSpPr>
          <p:cNvPr id="3" name="Subtitle 2"/>
          <p:cNvSpPr>
            <a:spLocks noGrp="1"/>
          </p:cNvSpPr>
          <p:nvPr>
            <p:ph type="subTitle" idx="1"/>
          </p:nvPr>
        </p:nvSpPr>
        <p:spPr>
          <a:xfrm>
            <a:off x="609600" y="1524000"/>
            <a:ext cx="8001000" cy="4648200"/>
          </a:xfrm>
          <a:blipFill>
            <a:blip r:embed="rId3"/>
            <a:tile tx="0" ty="0" sx="100000" sy="100000" flip="none" algn="tl"/>
          </a:blipFill>
          <a:ln w="28575">
            <a:solidFill>
              <a:schemeClr val="accent6">
                <a:lumMod val="50000"/>
              </a:schemeClr>
            </a:solidFill>
          </a:ln>
        </p:spPr>
        <p:txBody>
          <a:bodyPr>
            <a:normAutofit/>
          </a:bodyPr>
          <a:lstStyle/>
          <a:p>
            <a:endParaRPr lang="en-US" b="1" dirty="0" smtClean="0">
              <a:solidFill>
                <a:srgbClr val="C00000"/>
              </a:solidFill>
              <a:latin typeface="Arial" pitchFamily="34" charset="0"/>
              <a:cs typeface="Arial" pitchFamily="34" charset="0"/>
            </a:endParaRPr>
          </a:p>
          <a:p>
            <a:r>
              <a:rPr lang="en-US" sz="2800" b="1" dirty="0" smtClean="0">
                <a:solidFill>
                  <a:srgbClr val="00B050"/>
                </a:solidFill>
                <a:latin typeface="Arial" pitchFamily="34" charset="0"/>
                <a:cs typeface="Arial" pitchFamily="34" charset="0"/>
              </a:rPr>
              <a:t>Activity </a:t>
            </a:r>
            <a:r>
              <a:rPr lang="en-US" sz="2800" b="1" dirty="0">
                <a:solidFill>
                  <a:srgbClr val="00B050"/>
                </a:solidFill>
                <a:latin typeface="Arial" pitchFamily="34" charset="0"/>
                <a:cs typeface="Arial" pitchFamily="34" charset="0"/>
              </a:rPr>
              <a:t>4</a:t>
            </a:r>
          </a:p>
          <a:p>
            <a:r>
              <a:rPr lang="en-US" b="1" dirty="0">
                <a:solidFill>
                  <a:srgbClr val="C00000"/>
                </a:solidFill>
                <a:latin typeface="Arial" pitchFamily="34" charset="0"/>
                <a:cs typeface="Arial" pitchFamily="34" charset="0"/>
              </a:rPr>
              <a:t>Start and end of field </a:t>
            </a:r>
            <a:r>
              <a:rPr lang="en-US" b="1" dirty="0" smtClean="0">
                <a:solidFill>
                  <a:srgbClr val="C00000"/>
                </a:solidFill>
                <a:latin typeface="Arial" pitchFamily="34" charset="0"/>
                <a:cs typeface="Arial" pitchFamily="34" charset="0"/>
              </a:rPr>
              <a:t>implementation </a:t>
            </a:r>
            <a:r>
              <a:rPr lang="en-US" b="1" dirty="0">
                <a:solidFill>
                  <a:srgbClr val="C00000"/>
                </a:solidFill>
                <a:latin typeface="Arial" pitchFamily="34" charset="0"/>
                <a:cs typeface="Arial" pitchFamily="34" charset="0"/>
              </a:rPr>
              <a:t>of </a:t>
            </a:r>
            <a:r>
              <a:rPr lang="en-US" b="1" dirty="0" smtClean="0">
                <a:solidFill>
                  <a:srgbClr val="C00000"/>
                </a:solidFill>
                <a:latin typeface="Arial" pitchFamily="34" charset="0"/>
                <a:cs typeface="Arial" pitchFamily="34" charset="0"/>
              </a:rPr>
              <a:t>SAGP</a:t>
            </a:r>
          </a:p>
          <a:p>
            <a:endParaRPr lang="en-US" b="1" dirty="0">
              <a:solidFill>
                <a:srgbClr val="C00000"/>
              </a:solidFill>
              <a:latin typeface="Arial" pitchFamily="34" charset="0"/>
              <a:cs typeface="Arial" pitchFamily="34" charset="0"/>
            </a:endParaRPr>
          </a:p>
          <a:p>
            <a:r>
              <a:rPr lang="en-US" sz="2800" b="1" dirty="0" smtClean="0">
                <a:solidFill>
                  <a:srgbClr val="00B050"/>
                </a:solidFill>
                <a:latin typeface="Arial" pitchFamily="34" charset="0"/>
                <a:cs typeface="Arial" pitchFamily="34" charset="0"/>
              </a:rPr>
              <a:t>Timeline</a:t>
            </a:r>
          </a:p>
          <a:p>
            <a:r>
              <a:rPr lang="en-US" sz="2800" b="1" dirty="0" smtClean="0">
                <a:solidFill>
                  <a:srgbClr val="C00000"/>
                </a:solidFill>
                <a:latin typeface="Arial" pitchFamily="34" charset="0"/>
                <a:cs typeface="Arial" pitchFamily="34" charset="0"/>
              </a:rPr>
              <a:t>Start:</a:t>
            </a:r>
            <a:r>
              <a:rPr lang="en-US" sz="2800" b="1" dirty="0" smtClean="0">
                <a:solidFill>
                  <a:srgbClr val="00B050"/>
                </a:solidFill>
                <a:latin typeface="Arial" pitchFamily="34" charset="0"/>
                <a:cs typeface="Arial" pitchFamily="34" charset="0"/>
              </a:rPr>
              <a:t>  Oct. 1, 2013</a:t>
            </a:r>
          </a:p>
          <a:p>
            <a:r>
              <a:rPr lang="en-US" sz="2800" b="1" dirty="0" smtClean="0">
                <a:solidFill>
                  <a:srgbClr val="C00000"/>
                </a:solidFill>
                <a:latin typeface="Arial" pitchFamily="34" charset="0"/>
                <a:cs typeface="Arial" pitchFamily="34" charset="0"/>
              </a:rPr>
              <a:t>Completion:</a:t>
            </a:r>
            <a:r>
              <a:rPr lang="en-US" sz="2800" b="1" dirty="0" smtClean="0">
                <a:solidFill>
                  <a:srgbClr val="00B050"/>
                </a:solidFill>
                <a:latin typeface="Arial" pitchFamily="34" charset="0"/>
                <a:cs typeface="Arial" pitchFamily="34" charset="0"/>
              </a:rPr>
              <a:t> Dec. 31. 2014</a:t>
            </a:r>
            <a:endParaRPr lang="en-US" sz="2800" b="1" dirty="0">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val="465230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848600" cy="838200"/>
          </a:xfrm>
          <a:blipFill>
            <a:blip r:embed="rId2"/>
            <a:tile tx="0" ty="0" sx="100000" sy="100000" flip="none" algn="tl"/>
          </a:blipFill>
          <a:ln w="12700">
            <a:solidFill>
              <a:srgbClr val="00B050"/>
            </a:solidFill>
          </a:ln>
        </p:spPr>
        <p:txBody>
          <a:bodyPr>
            <a:normAutofit/>
          </a:bodyPr>
          <a:lstStyle/>
          <a:p>
            <a:r>
              <a:rPr lang="pt-BR" sz="2400" b="1" dirty="0">
                <a:solidFill>
                  <a:srgbClr val="C00000"/>
                </a:solidFill>
                <a:latin typeface="Arial" pitchFamily="34" charset="0"/>
                <a:cs typeface="Arial" pitchFamily="34" charset="0"/>
              </a:rPr>
              <a:t>Expanded Access to Secondary </a:t>
            </a:r>
            <a:r>
              <a:rPr lang="pt-BR" sz="2400" b="1" dirty="0" smtClean="0">
                <a:solidFill>
                  <a:srgbClr val="C00000"/>
                </a:solidFill>
                <a:latin typeface="Arial" pitchFamily="34" charset="0"/>
                <a:cs typeface="Arial" pitchFamily="34" charset="0"/>
              </a:rPr>
              <a:t>Education</a:t>
            </a:r>
            <a:br>
              <a:rPr lang="pt-BR" sz="2400" b="1" dirty="0" smtClean="0">
                <a:solidFill>
                  <a:srgbClr val="C00000"/>
                </a:solidFill>
                <a:latin typeface="Arial" pitchFamily="34" charset="0"/>
                <a:cs typeface="Arial" pitchFamily="34" charset="0"/>
              </a:rPr>
            </a:br>
            <a:r>
              <a:rPr lang="pt-BR" sz="2400" b="1" dirty="0">
                <a:solidFill>
                  <a:srgbClr val="0070C0"/>
                </a:solidFill>
              </a:rPr>
              <a:t>School </a:t>
            </a:r>
            <a:r>
              <a:rPr lang="pt-BR" sz="2000" b="1" dirty="0">
                <a:solidFill>
                  <a:srgbClr val="0070C0"/>
                </a:solidFill>
                <a:latin typeface="Arial" pitchFamily="34" charset="0"/>
                <a:cs typeface="Arial" pitchFamily="34" charset="0"/>
              </a:rPr>
              <a:t>Access</a:t>
            </a:r>
            <a:r>
              <a:rPr lang="pt-BR" sz="2400" b="1" dirty="0">
                <a:solidFill>
                  <a:srgbClr val="0070C0"/>
                </a:solidFill>
              </a:rPr>
              <a:t> Grant </a:t>
            </a:r>
            <a:r>
              <a:rPr lang="pt-BR" sz="2400" b="1" dirty="0" smtClean="0">
                <a:solidFill>
                  <a:srgbClr val="0070C0"/>
                </a:solidFill>
              </a:rPr>
              <a:t>Program (SAGP)</a:t>
            </a:r>
            <a:endParaRPr lang="en-US" sz="2400" b="1" dirty="0">
              <a:solidFill>
                <a:srgbClr val="0070C0"/>
              </a:solidFill>
            </a:endParaRPr>
          </a:p>
        </p:txBody>
      </p:sp>
      <p:sp>
        <p:nvSpPr>
          <p:cNvPr id="3" name="Subtitle 2"/>
          <p:cNvSpPr>
            <a:spLocks noGrp="1"/>
          </p:cNvSpPr>
          <p:nvPr>
            <p:ph type="subTitle" idx="1"/>
          </p:nvPr>
        </p:nvSpPr>
        <p:spPr>
          <a:xfrm>
            <a:off x="609600" y="1447800"/>
            <a:ext cx="8001000" cy="4876800"/>
          </a:xfrm>
          <a:blipFill>
            <a:blip r:embed="rId3"/>
            <a:tile tx="0" ty="0" sx="100000" sy="100000" flip="none" algn="tl"/>
          </a:blipFill>
          <a:ln w="28575">
            <a:solidFill>
              <a:schemeClr val="accent6">
                <a:lumMod val="50000"/>
              </a:schemeClr>
            </a:solidFill>
          </a:ln>
        </p:spPr>
        <p:txBody>
          <a:bodyPr>
            <a:noAutofit/>
          </a:bodyPr>
          <a:lstStyle/>
          <a:p>
            <a:r>
              <a:rPr lang="en-US" sz="3000" b="1" dirty="0" smtClean="0">
                <a:solidFill>
                  <a:srgbClr val="C00000"/>
                </a:solidFill>
                <a:latin typeface="Arial" pitchFamily="34" charset="0"/>
                <a:cs typeface="Arial" pitchFamily="34" charset="0"/>
              </a:rPr>
              <a:t>The Access Grant Program </a:t>
            </a:r>
          </a:p>
          <a:p>
            <a:r>
              <a:rPr lang="en-US" sz="3000" b="1" dirty="0" smtClean="0">
                <a:solidFill>
                  <a:srgbClr val="C00000"/>
                </a:solidFill>
                <a:latin typeface="Arial" pitchFamily="34" charset="0"/>
                <a:cs typeface="Arial" pitchFamily="34" charset="0"/>
              </a:rPr>
              <a:t>is a fund allocation available under </a:t>
            </a:r>
          </a:p>
          <a:p>
            <a:r>
              <a:rPr lang="en-US" sz="3000" b="1" dirty="0" smtClean="0">
                <a:solidFill>
                  <a:srgbClr val="C00000"/>
                </a:solidFill>
                <a:latin typeface="Arial" pitchFamily="34" charset="0"/>
                <a:cs typeface="Arial" pitchFamily="34" charset="0"/>
              </a:rPr>
              <a:t>the SESDP to help  develop  60 lower secondary schools where  SESDP will provide school buildings and dormitories on complete or upper secondary schools and pupil parents associations (PPA’s), and to mobilize LSE and USE students to attend schools and be able to graduate. </a:t>
            </a:r>
          </a:p>
          <a:p>
            <a:pPr algn="just"/>
            <a:endParaRPr lang="en-US" sz="3000" b="1"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378065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848600" cy="838200"/>
          </a:xfrm>
          <a:blipFill>
            <a:blip r:embed="rId2"/>
            <a:tile tx="0" ty="0" sx="100000" sy="100000" flip="none" algn="tl"/>
          </a:blipFill>
          <a:ln w="12700">
            <a:solidFill>
              <a:srgbClr val="00B050"/>
            </a:solidFill>
          </a:ln>
        </p:spPr>
        <p:txBody>
          <a:bodyPr>
            <a:normAutofit/>
          </a:bodyPr>
          <a:lstStyle/>
          <a:p>
            <a:r>
              <a:rPr lang="pt-BR" sz="2400" b="1" dirty="0">
                <a:solidFill>
                  <a:srgbClr val="C00000"/>
                </a:solidFill>
                <a:latin typeface="Arial" pitchFamily="34" charset="0"/>
                <a:cs typeface="Arial" pitchFamily="34" charset="0"/>
              </a:rPr>
              <a:t>Expanded Access to Secondary </a:t>
            </a:r>
            <a:r>
              <a:rPr lang="pt-BR" sz="2400" b="1" dirty="0" smtClean="0">
                <a:solidFill>
                  <a:srgbClr val="C00000"/>
                </a:solidFill>
                <a:latin typeface="Arial" pitchFamily="34" charset="0"/>
                <a:cs typeface="Arial" pitchFamily="34" charset="0"/>
              </a:rPr>
              <a:t>Education</a:t>
            </a:r>
            <a:br>
              <a:rPr lang="pt-BR" sz="2400" b="1" dirty="0" smtClean="0">
                <a:solidFill>
                  <a:srgbClr val="C00000"/>
                </a:solidFill>
                <a:latin typeface="Arial" pitchFamily="34" charset="0"/>
                <a:cs typeface="Arial" pitchFamily="34" charset="0"/>
              </a:rPr>
            </a:br>
            <a:r>
              <a:rPr lang="pt-BR" sz="2400" b="1" dirty="0">
                <a:solidFill>
                  <a:srgbClr val="0070C0"/>
                </a:solidFill>
              </a:rPr>
              <a:t>School </a:t>
            </a:r>
            <a:r>
              <a:rPr lang="pt-BR" sz="2000" b="1" dirty="0">
                <a:solidFill>
                  <a:srgbClr val="0070C0"/>
                </a:solidFill>
                <a:latin typeface="Arial" pitchFamily="34" charset="0"/>
                <a:cs typeface="Arial" pitchFamily="34" charset="0"/>
              </a:rPr>
              <a:t>Access</a:t>
            </a:r>
            <a:r>
              <a:rPr lang="pt-BR" sz="2400" b="1" dirty="0">
                <a:solidFill>
                  <a:srgbClr val="0070C0"/>
                </a:solidFill>
              </a:rPr>
              <a:t> Grant </a:t>
            </a:r>
            <a:r>
              <a:rPr lang="pt-BR" sz="2400" b="1" dirty="0" smtClean="0">
                <a:solidFill>
                  <a:srgbClr val="0070C0"/>
                </a:solidFill>
              </a:rPr>
              <a:t>Program (SAGP)</a:t>
            </a:r>
            <a:endParaRPr lang="en-US" sz="2400" b="1" dirty="0">
              <a:solidFill>
                <a:srgbClr val="0070C0"/>
              </a:solidFill>
            </a:endParaRPr>
          </a:p>
        </p:txBody>
      </p:sp>
      <p:sp>
        <p:nvSpPr>
          <p:cNvPr id="3" name="Subtitle 2"/>
          <p:cNvSpPr>
            <a:spLocks noGrp="1"/>
          </p:cNvSpPr>
          <p:nvPr>
            <p:ph type="subTitle" idx="1"/>
          </p:nvPr>
        </p:nvSpPr>
        <p:spPr>
          <a:xfrm>
            <a:off x="609600" y="1524000"/>
            <a:ext cx="8001000" cy="4648200"/>
          </a:xfrm>
          <a:blipFill>
            <a:blip r:embed="rId3"/>
            <a:tile tx="0" ty="0" sx="100000" sy="100000" flip="none" algn="tl"/>
          </a:blipFill>
          <a:ln w="28575">
            <a:solidFill>
              <a:schemeClr val="accent6">
                <a:lumMod val="50000"/>
              </a:schemeClr>
            </a:solidFill>
          </a:ln>
        </p:spPr>
        <p:txBody>
          <a:bodyPr>
            <a:noAutofit/>
          </a:bodyPr>
          <a:lstStyle/>
          <a:p>
            <a:r>
              <a:rPr lang="en-US" b="1" dirty="0" smtClean="0">
                <a:solidFill>
                  <a:srgbClr val="C00000"/>
                </a:solidFill>
                <a:latin typeface="Arial" pitchFamily="34" charset="0"/>
                <a:cs typeface="Arial" pitchFamily="34" charset="0"/>
              </a:rPr>
              <a:t>The main objectives of the Grant are : </a:t>
            </a:r>
          </a:p>
          <a:p>
            <a:r>
              <a:rPr lang="en-US" b="1" dirty="0" smtClean="0">
                <a:solidFill>
                  <a:srgbClr val="C00000"/>
                </a:solidFill>
                <a:latin typeface="Arial" pitchFamily="34" charset="0"/>
                <a:cs typeface="Arial" pitchFamily="34" charset="0"/>
              </a:rPr>
              <a:t>(1)</a:t>
            </a:r>
          </a:p>
          <a:p>
            <a:pPr lvl="0" algn="just"/>
            <a:r>
              <a:rPr lang="en-US" b="1" dirty="0" smtClean="0">
                <a:solidFill>
                  <a:srgbClr val="C00000"/>
                </a:solidFill>
                <a:latin typeface="Arial" pitchFamily="34" charset="0"/>
                <a:cs typeface="Arial" pitchFamily="34" charset="0"/>
              </a:rPr>
              <a:t>Contribute to increase in community managed dormitories, SESDP will provide 75 (60 LSE’s and 15 USE’s) dormitories in 30 districts in 15 provinces.</a:t>
            </a:r>
          </a:p>
          <a:p>
            <a:pPr algn="just"/>
            <a:endParaRPr lang="en-US" b="1"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378065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848600" cy="838200"/>
          </a:xfrm>
          <a:blipFill>
            <a:blip r:embed="rId2"/>
            <a:tile tx="0" ty="0" sx="100000" sy="100000" flip="none" algn="tl"/>
          </a:blipFill>
          <a:ln w="12700">
            <a:solidFill>
              <a:srgbClr val="00B050"/>
            </a:solidFill>
          </a:ln>
        </p:spPr>
        <p:txBody>
          <a:bodyPr>
            <a:normAutofit/>
          </a:bodyPr>
          <a:lstStyle/>
          <a:p>
            <a:r>
              <a:rPr lang="pt-BR" sz="2400" b="1" dirty="0">
                <a:solidFill>
                  <a:srgbClr val="C00000"/>
                </a:solidFill>
                <a:latin typeface="Arial" pitchFamily="34" charset="0"/>
                <a:cs typeface="Arial" pitchFamily="34" charset="0"/>
              </a:rPr>
              <a:t>Expanded Access to Secondary </a:t>
            </a:r>
            <a:r>
              <a:rPr lang="pt-BR" sz="2400" b="1" dirty="0" smtClean="0">
                <a:solidFill>
                  <a:srgbClr val="C00000"/>
                </a:solidFill>
                <a:latin typeface="Arial" pitchFamily="34" charset="0"/>
                <a:cs typeface="Arial" pitchFamily="34" charset="0"/>
              </a:rPr>
              <a:t>Education</a:t>
            </a:r>
            <a:br>
              <a:rPr lang="pt-BR" sz="2400" b="1" dirty="0" smtClean="0">
                <a:solidFill>
                  <a:srgbClr val="C00000"/>
                </a:solidFill>
                <a:latin typeface="Arial" pitchFamily="34" charset="0"/>
                <a:cs typeface="Arial" pitchFamily="34" charset="0"/>
              </a:rPr>
            </a:br>
            <a:r>
              <a:rPr lang="pt-BR" sz="2400" b="1" dirty="0">
                <a:solidFill>
                  <a:srgbClr val="0070C0"/>
                </a:solidFill>
              </a:rPr>
              <a:t>School </a:t>
            </a:r>
            <a:r>
              <a:rPr lang="pt-BR" sz="2000" b="1" dirty="0">
                <a:solidFill>
                  <a:srgbClr val="0070C0"/>
                </a:solidFill>
                <a:latin typeface="Arial" pitchFamily="34" charset="0"/>
                <a:cs typeface="Arial" pitchFamily="34" charset="0"/>
              </a:rPr>
              <a:t>Access</a:t>
            </a:r>
            <a:r>
              <a:rPr lang="pt-BR" sz="2400" b="1" dirty="0">
                <a:solidFill>
                  <a:srgbClr val="0070C0"/>
                </a:solidFill>
              </a:rPr>
              <a:t> Grant </a:t>
            </a:r>
            <a:r>
              <a:rPr lang="pt-BR" sz="2400" b="1" dirty="0" smtClean="0">
                <a:solidFill>
                  <a:srgbClr val="0070C0"/>
                </a:solidFill>
              </a:rPr>
              <a:t>Program (SAGP)</a:t>
            </a:r>
            <a:endParaRPr lang="en-US" sz="2400" b="1" dirty="0">
              <a:solidFill>
                <a:srgbClr val="0070C0"/>
              </a:solidFill>
            </a:endParaRPr>
          </a:p>
        </p:txBody>
      </p:sp>
      <p:sp>
        <p:nvSpPr>
          <p:cNvPr id="3" name="Subtitle 2"/>
          <p:cNvSpPr>
            <a:spLocks noGrp="1"/>
          </p:cNvSpPr>
          <p:nvPr>
            <p:ph type="subTitle" idx="1"/>
          </p:nvPr>
        </p:nvSpPr>
        <p:spPr>
          <a:xfrm>
            <a:off x="609600" y="1524000"/>
            <a:ext cx="8001000" cy="4648200"/>
          </a:xfrm>
          <a:blipFill>
            <a:blip r:embed="rId3"/>
            <a:tile tx="0" ty="0" sx="100000" sy="100000" flip="none" algn="tl"/>
          </a:blipFill>
          <a:ln w="28575">
            <a:solidFill>
              <a:schemeClr val="accent6">
                <a:lumMod val="50000"/>
              </a:schemeClr>
            </a:solidFill>
          </a:ln>
        </p:spPr>
        <p:txBody>
          <a:bodyPr>
            <a:noAutofit/>
          </a:bodyPr>
          <a:lstStyle/>
          <a:p>
            <a:r>
              <a:rPr lang="en-US" sz="2800" b="1" dirty="0" smtClean="0">
                <a:solidFill>
                  <a:srgbClr val="C00000"/>
                </a:solidFill>
                <a:latin typeface="Arial" pitchFamily="34" charset="0"/>
                <a:cs typeface="Arial" pitchFamily="34" charset="0"/>
              </a:rPr>
              <a:t>The main objectives of the Grant are: </a:t>
            </a:r>
          </a:p>
          <a:p>
            <a:r>
              <a:rPr lang="en-US" sz="2800" b="1" dirty="0" smtClean="0">
                <a:solidFill>
                  <a:srgbClr val="C00000"/>
                </a:solidFill>
                <a:latin typeface="Arial" pitchFamily="34" charset="0"/>
                <a:cs typeface="Arial" pitchFamily="34" charset="0"/>
              </a:rPr>
              <a:t>(2)</a:t>
            </a:r>
            <a:endParaRPr lang="en-US" sz="2800" b="1" dirty="0">
              <a:solidFill>
                <a:srgbClr val="C00000"/>
              </a:solidFill>
              <a:latin typeface="Arial" pitchFamily="34" charset="0"/>
              <a:cs typeface="Arial" pitchFamily="34" charset="0"/>
            </a:endParaRPr>
          </a:p>
          <a:p>
            <a:endParaRPr lang="en-US" sz="2200" b="1" dirty="0" smtClean="0">
              <a:solidFill>
                <a:srgbClr val="C00000"/>
              </a:solidFill>
              <a:latin typeface="Arial" pitchFamily="34" charset="0"/>
              <a:cs typeface="Arial" pitchFamily="34" charset="0"/>
            </a:endParaRPr>
          </a:p>
          <a:p>
            <a:pPr lvl="0" algn="just"/>
            <a:r>
              <a:rPr lang="en-US" sz="3600" b="1" dirty="0" smtClean="0">
                <a:solidFill>
                  <a:srgbClr val="C00000"/>
                </a:solidFill>
                <a:latin typeface="Arial" pitchFamily="34" charset="0"/>
                <a:cs typeface="Arial" pitchFamily="34" charset="0"/>
              </a:rPr>
              <a:t>Help increase enrollment in lower secondary schools, particularly girls, by mobilizing communities to support an environment conducive for learning; and</a:t>
            </a:r>
          </a:p>
          <a:p>
            <a:pPr algn="just"/>
            <a:endParaRPr lang="en-US" sz="2200" b="1"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999976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848600" cy="838200"/>
          </a:xfrm>
          <a:blipFill>
            <a:blip r:embed="rId2"/>
            <a:tile tx="0" ty="0" sx="100000" sy="100000" flip="none" algn="tl"/>
          </a:blipFill>
          <a:ln w="12700">
            <a:solidFill>
              <a:srgbClr val="00B050"/>
            </a:solidFill>
          </a:ln>
        </p:spPr>
        <p:txBody>
          <a:bodyPr>
            <a:normAutofit/>
          </a:bodyPr>
          <a:lstStyle/>
          <a:p>
            <a:r>
              <a:rPr lang="pt-BR" sz="2400" b="1" dirty="0">
                <a:solidFill>
                  <a:srgbClr val="C00000"/>
                </a:solidFill>
                <a:latin typeface="Arial" pitchFamily="34" charset="0"/>
                <a:cs typeface="Arial" pitchFamily="34" charset="0"/>
              </a:rPr>
              <a:t>Expanded Access to Secondary </a:t>
            </a:r>
            <a:r>
              <a:rPr lang="pt-BR" sz="2400" b="1" dirty="0" smtClean="0">
                <a:solidFill>
                  <a:srgbClr val="C00000"/>
                </a:solidFill>
                <a:latin typeface="Arial" pitchFamily="34" charset="0"/>
                <a:cs typeface="Arial" pitchFamily="34" charset="0"/>
              </a:rPr>
              <a:t>Education</a:t>
            </a:r>
            <a:br>
              <a:rPr lang="pt-BR" sz="2400" b="1" dirty="0" smtClean="0">
                <a:solidFill>
                  <a:srgbClr val="C00000"/>
                </a:solidFill>
                <a:latin typeface="Arial" pitchFamily="34" charset="0"/>
                <a:cs typeface="Arial" pitchFamily="34" charset="0"/>
              </a:rPr>
            </a:br>
            <a:r>
              <a:rPr lang="pt-BR" sz="2400" b="1" dirty="0">
                <a:solidFill>
                  <a:srgbClr val="0070C0"/>
                </a:solidFill>
              </a:rPr>
              <a:t>School </a:t>
            </a:r>
            <a:r>
              <a:rPr lang="pt-BR" sz="2000" b="1" dirty="0">
                <a:solidFill>
                  <a:srgbClr val="0070C0"/>
                </a:solidFill>
                <a:latin typeface="Arial" pitchFamily="34" charset="0"/>
                <a:cs typeface="Arial" pitchFamily="34" charset="0"/>
              </a:rPr>
              <a:t>Access</a:t>
            </a:r>
            <a:r>
              <a:rPr lang="pt-BR" sz="2400" b="1" dirty="0">
                <a:solidFill>
                  <a:srgbClr val="0070C0"/>
                </a:solidFill>
              </a:rPr>
              <a:t> Grant </a:t>
            </a:r>
            <a:r>
              <a:rPr lang="pt-BR" sz="2400" b="1" dirty="0" smtClean="0">
                <a:solidFill>
                  <a:srgbClr val="0070C0"/>
                </a:solidFill>
              </a:rPr>
              <a:t>Program (SAGP)</a:t>
            </a:r>
            <a:endParaRPr lang="en-US" sz="2400" b="1" dirty="0">
              <a:solidFill>
                <a:srgbClr val="0070C0"/>
              </a:solidFill>
            </a:endParaRPr>
          </a:p>
        </p:txBody>
      </p:sp>
      <p:sp>
        <p:nvSpPr>
          <p:cNvPr id="3" name="Subtitle 2"/>
          <p:cNvSpPr>
            <a:spLocks noGrp="1"/>
          </p:cNvSpPr>
          <p:nvPr>
            <p:ph type="subTitle" idx="1"/>
          </p:nvPr>
        </p:nvSpPr>
        <p:spPr>
          <a:xfrm>
            <a:off x="609600" y="1524000"/>
            <a:ext cx="8001000" cy="4648200"/>
          </a:xfrm>
          <a:blipFill>
            <a:blip r:embed="rId3"/>
            <a:tile tx="0" ty="0" sx="100000" sy="100000" flip="none" algn="tl"/>
          </a:blipFill>
          <a:ln w="28575">
            <a:solidFill>
              <a:schemeClr val="accent6">
                <a:lumMod val="50000"/>
              </a:schemeClr>
            </a:solidFill>
          </a:ln>
        </p:spPr>
        <p:txBody>
          <a:bodyPr>
            <a:noAutofit/>
          </a:bodyPr>
          <a:lstStyle/>
          <a:p>
            <a:r>
              <a:rPr lang="en-US" sz="2800" b="1" dirty="0" smtClean="0">
                <a:solidFill>
                  <a:srgbClr val="C00000"/>
                </a:solidFill>
                <a:latin typeface="Arial" pitchFamily="34" charset="0"/>
                <a:cs typeface="Arial" pitchFamily="34" charset="0"/>
              </a:rPr>
              <a:t>The main objectives of the Grant are: </a:t>
            </a:r>
          </a:p>
          <a:p>
            <a:r>
              <a:rPr lang="en-US" b="1" dirty="0" smtClean="0">
                <a:solidFill>
                  <a:srgbClr val="C00000"/>
                </a:solidFill>
                <a:latin typeface="Arial" pitchFamily="34" charset="0"/>
                <a:cs typeface="Arial" pitchFamily="34" charset="0"/>
              </a:rPr>
              <a:t>(3)</a:t>
            </a:r>
          </a:p>
          <a:p>
            <a:pPr algn="just"/>
            <a:r>
              <a:rPr lang="en-US" b="1" dirty="0" smtClean="0">
                <a:solidFill>
                  <a:srgbClr val="C00000"/>
                </a:solidFill>
                <a:latin typeface="Arial" pitchFamily="34" charset="0"/>
                <a:cs typeface="Arial" pitchFamily="34" charset="0"/>
              </a:rPr>
              <a:t>Promote gender equality in all aspects of school development. The SAGP will promote enrollment and access to quality education of female students widely including the disadvantaged such as ethnic and poor students.</a:t>
            </a:r>
          </a:p>
          <a:p>
            <a:pPr algn="just"/>
            <a:endParaRPr lang="en-US" b="1"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999976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848600" cy="838200"/>
          </a:xfrm>
          <a:blipFill>
            <a:blip r:embed="rId2"/>
            <a:tile tx="0" ty="0" sx="100000" sy="100000" flip="none" algn="tl"/>
          </a:blipFill>
          <a:ln w="12700">
            <a:solidFill>
              <a:srgbClr val="00B050"/>
            </a:solidFill>
          </a:ln>
        </p:spPr>
        <p:txBody>
          <a:bodyPr>
            <a:normAutofit/>
          </a:bodyPr>
          <a:lstStyle/>
          <a:p>
            <a:r>
              <a:rPr lang="pt-BR" sz="2400" b="1" dirty="0">
                <a:solidFill>
                  <a:srgbClr val="C00000"/>
                </a:solidFill>
                <a:latin typeface="Arial" pitchFamily="34" charset="0"/>
                <a:cs typeface="Arial" pitchFamily="34" charset="0"/>
              </a:rPr>
              <a:t>Expanded Access to Secondary </a:t>
            </a:r>
            <a:r>
              <a:rPr lang="pt-BR" sz="2400" b="1" dirty="0" smtClean="0">
                <a:solidFill>
                  <a:srgbClr val="C00000"/>
                </a:solidFill>
                <a:latin typeface="Arial" pitchFamily="34" charset="0"/>
                <a:cs typeface="Arial" pitchFamily="34" charset="0"/>
              </a:rPr>
              <a:t>Education</a:t>
            </a:r>
            <a:br>
              <a:rPr lang="pt-BR" sz="2400" b="1" dirty="0" smtClean="0">
                <a:solidFill>
                  <a:srgbClr val="C00000"/>
                </a:solidFill>
                <a:latin typeface="Arial" pitchFamily="34" charset="0"/>
                <a:cs typeface="Arial" pitchFamily="34" charset="0"/>
              </a:rPr>
            </a:br>
            <a:r>
              <a:rPr lang="pt-BR" sz="2400" b="1" dirty="0">
                <a:solidFill>
                  <a:srgbClr val="0070C0"/>
                </a:solidFill>
              </a:rPr>
              <a:t>School </a:t>
            </a:r>
            <a:r>
              <a:rPr lang="pt-BR" sz="2000" b="1" dirty="0">
                <a:solidFill>
                  <a:srgbClr val="0070C0"/>
                </a:solidFill>
                <a:latin typeface="Arial" pitchFamily="34" charset="0"/>
                <a:cs typeface="Arial" pitchFamily="34" charset="0"/>
              </a:rPr>
              <a:t>Access</a:t>
            </a:r>
            <a:r>
              <a:rPr lang="pt-BR" sz="2400" b="1" dirty="0">
                <a:solidFill>
                  <a:srgbClr val="0070C0"/>
                </a:solidFill>
              </a:rPr>
              <a:t> Grant </a:t>
            </a:r>
            <a:r>
              <a:rPr lang="pt-BR" sz="2400" b="1" dirty="0" smtClean="0">
                <a:solidFill>
                  <a:srgbClr val="0070C0"/>
                </a:solidFill>
              </a:rPr>
              <a:t>Program (SAGP)</a:t>
            </a:r>
            <a:endParaRPr lang="en-US" sz="2400" b="1" dirty="0">
              <a:solidFill>
                <a:srgbClr val="0070C0"/>
              </a:solidFill>
            </a:endParaRPr>
          </a:p>
        </p:txBody>
      </p:sp>
      <p:sp>
        <p:nvSpPr>
          <p:cNvPr id="3" name="Subtitle 2"/>
          <p:cNvSpPr>
            <a:spLocks noGrp="1"/>
          </p:cNvSpPr>
          <p:nvPr>
            <p:ph type="subTitle" idx="1"/>
          </p:nvPr>
        </p:nvSpPr>
        <p:spPr>
          <a:xfrm>
            <a:off x="609600" y="1524000"/>
            <a:ext cx="8001000" cy="4648200"/>
          </a:xfrm>
          <a:blipFill>
            <a:blip r:embed="rId3"/>
            <a:tile tx="0" ty="0" sx="100000" sy="100000" flip="none" algn="tl"/>
          </a:blipFill>
          <a:ln w="28575">
            <a:solidFill>
              <a:schemeClr val="accent6">
                <a:lumMod val="50000"/>
              </a:schemeClr>
            </a:solidFill>
          </a:ln>
        </p:spPr>
        <p:txBody>
          <a:bodyPr>
            <a:normAutofit/>
          </a:bodyPr>
          <a:lstStyle/>
          <a:p>
            <a:r>
              <a:rPr lang="en-US" b="1" dirty="0">
                <a:solidFill>
                  <a:srgbClr val="C00000"/>
                </a:solidFill>
                <a:latin typeface="Arial" pitchFamily="34" charset="0"/>
                <a:cs typeface="Arial" pitchFamily="34" charset="0"/>
              </a:rPr>
              <a:t>Sub-Output </a:t>
            </a:r>
            <a:r>
              <a:rPr lang="en-US" b="1" dirty="0" smtClean="0">
                <a:solidFill>
                  <a:srgbClr val="C00000"/>
                </a:solidFill>
                <a:latin typeface="Arial" pitchFamily="34" charset="0"/>
                <a:cs typeface="Arial" pitchFamily="34" charset="0"/>
              </a:rPr>
              <a:t>1.C</a:t>
            </a:r>
          </a:p>
          <a:p>
            <a:r>
              <a:rPr lang="en-US" b="1" dirty="0" smtClean="0">
                <a:solidFill>
                  <a:srgbClr val="C00000"/>
                </a:solidFill>
                <a:latin typeface="Arial" pitchFamily="34" charset="0"/>
                <a:cs typeface="Arial" pitchFamily="34" charset="0"/>
              </a:rPr>
              <a:t>(1)</a:t>
            </a:r>
            <a:endParaRPr lang="en-US" b="1" dirty="0">
              <a:solidFill>
                <a:srgbClr val="C00000"/>
              </a:solidFill>
              <a:latin typeface="Arial" pitchFamily="34" charset="0"/>
              <a:cs typeface="Arial" pitchFamily="34" charset="0"/>
            </a:endParaRPr>
          </a:p>
          <a:p>
            <a:pPr marL="457200" lvl="0" indent="-457200" algn="just">
              <a:buFont typeface="Wingdings" pitchFamily="2" charset="2"/>
              <a:buChar char="q"/>
            </a:pPr>
            <a:r>
              <a:rPr lang="en-US" sz="3600" b="1" dirty="0" smtClean="0">
                <a:solidFill>
                  <a:srgbClr val="C00000"/>
                </a:solidFill>
                <a:latin typeface="Arial" pitchFamily="34" charset="0"/>
                <a:cs typeface="Arial" pitchFamily="34" charset="0"/>
              </a:rPr>
              <a:t>Building </a:t>
            </a:r>
            <a:r>
              <a:rPr lang="en-US" sz="3600" b="1" dirty="0">
                <a:solidFill>
                  <a:srgbClr val="C00000"/>
                </a:solidFill>
                <a:latin typeface="Arial" pitchFamily="34" charset="0"/>
                <a:cs typeface="Arial" pitchFamily="34" charset="0"/>
              </a:rPr>
              <a:t>additional accommodation facilities (dormitories) if it is not enough.</a:t>
            </a:r>
          </a:p>
          <a:p>
            <a:pPr algn="just"/>
            <a:endParaRPr lang="en-US" b="1"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735272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848600" cy="838200"/>
          </a:xfrm>
          <a:blipFill>
            <a:blip r:embed="rId2"/>
            <a:tile tx="0" ty="0" sx="100000" sy="100000" flip="none" algn="tl"/>
          </a:blipFill>
          <a:ln w="12700">
            <a:solidFill>
              <a:srgbClr val="00B050"/>
            </a:solidFill>
          </a:ln>
        </p:spPr>
        <p:txBody>
          <a:bodyPr>
            <a:normAutofit/>
          </a:bodyPr>
          <a:lstStyle/>
          <a:p>
            <a:r>
              <a:rPr lang="pt-BR" sz="2400" b="1" dirty="0">
                <a:solidFill>
                  <a:srgbClr val="C00000"/>
                </a:solidFill>
                <a:latin typeface="Arial" pitchFamily="34" charset="0"/>
                <a:cs typeface="Arial" pitchFamily="34" charset="0"/>
              </a:rPr>
              <a:t>Expanded Access to Secondary </a:t>
            </a:r>
            <a:r>
              <a:rPr lang="pt-BR" sz="2400" b="1" dirty="0" smtClean="0">
                <a:solidFill>
                  <a:srgbClr val="C00000"/>
                </a:solidFill>
                <a:latin typeface="Arial" pitchFamily="34" charset="0"/>
                <a:cs typeface="Arial" pitchFamily="34" charset="0"/>
              </a:rPr>
              <a:t>Education</a:t>
            </a:r>
            <a:br>
              <a:rPr lang="pt-BR" sz="2400" b="1" dirty="0" smtClean="0">
                <a:solidFill>
                  <a:srgbClr val="C00000"/>
                </a:solidFill>
                <a:latin typeface="Arial" pitchFamily="34" charset="0"/>
                <a:cs typeface="Arial" pitchFamily="34" charset="0"/>
              </a:rPr>
            </a:br>
            <a:r>
              <a:rPr lang="pt-BR" sz="2400" b="1" dirty="0">
                <a:solidFill>
                  <a:srgbClr val="0070C0"/>
                </a:solidFill>
              </a:rPr>
              <a:t>School </a:t>
            </a:r>
            <a:r>
              <a:rPr lang="pt-BR" sz="2000" b="1" dirty="0">
                <a:solidFill>
                  <a:srgbClr val="0070C0"/>
                </a:solidFill>
                <a:latin typeface="Arial" pitchFamily="34" charset="0"/>
                <a:cs typeface="Arial" pitchFamily="34" charset="0"/>
              </a:rPr>
              <a:t>Access</a:t>
            </a:r>
            <a:r>
              <a:rPr lang="pt-BR" sz="2400" b="1" dirty="0">
                <a:solidFill>
                  <a:srgbClr val="0070C0"/>
                </a:solidFill>
              </a:rPr>
              <a:t> Grant </a:t>
            </a:r>
            <a:r>
              <a:rPr lang="pt-BR" sz="2400" b="1" dirty="0" smtClean="0">
                <a:solidFill>
                  <a:srgbClr val="0070C0"/>
                </a:solidFill>
              </a:rPr>
              <a:t>Program (SAGP)</a:t>
            </a:r>
            <a:endParaRPr lang="en-US" sz="2400" b="1" dirty="0">
              <a:solidFill>
                <a:srgbClr val="0070C0"/>
              </a:solidFill>
            </a:endParaRPr>
          </a:p>
        </p:txBody>
      </p:sp>
      <p:sp>
        <p:nvSpPr>
          <p:cNvPr id="3" name="Subtitle 2"/>
          <p:cNvSpPr>
            <a:spLocks noGrp="1"/>
          </p:cNvSpPr>
          <p:nvPr>
            <p:ph type="subTitle" idx="1"/>
          </p:nvPr>
        </p:nvSpPr>
        <p:spPr>
          <a:xfrm>
            <a:off x="609600" y="1524000"/>
            <a:ext cx="8001000" cy="4648200"/>
          </a:xfrm>
          <a:blipFill>
            <a:blip r:embed="rId3"/>
            <a:tile tx="0" ty="0" sx="100000" sy="100000" flip="none" algn="tl"/>
          </a:blipFill>
          <a:ln w="28575">
            <a:solidFill>
              <a:schemeClr val="accent6">
                <a:lumMod val="50000"/>
              </a:schemeClr>
            </a:solidFill>
          </a:ln>
        </p:spPr>
        <p:txBody>
          <a:bodyPr>
            <a:normAutofit/>
          </a:bodyPr>
          <a:lstStyle/>
          <a:p>
            <a:r>
              <a:rPr lang="en-US" b="1" dirty="0">
                <a:solidFill>
                  <a:srgbClr val="C00000"/>
                </a:solidFill>
                <a:latin typeface="Arial" pitchFamily="34" charset="0"/>
                <a:cs typeface="Arial" pitchFamily="34" charset="0"/>
              </a:rPr>
              <a:t>Sub-Output </a:t>
            </a:r>
            <a:r>
              <a:rPr lang="en-US" b="1" dirty="0" smtClean="0">
                <a:solidFill>
                  <a:srgbClr val="C00000"/>
                </a:solidFill>
                <a:latin typeface="Arial" pitchFamily="34" charset="0"/>
                <a:cs typeface="Arial" pitchFamily="34" charset="0"/>
              </a:rPr>
              <a:t>1.C</a:t>
            </a:r>
          </a:p>
          <a:p>
            <a:r>
              <a:rPr lang="en-US" b="1" dirty="0" smtClean="0">
                <a:solidFill>
                  <a:srgbClr val="C00000"/>
                </a:solidFill>
                <a:latin typeface="Arial" pitchFamily="34" charset="0"/>
                <a:cs typeface="Arial" pitchFamily="34" charset="0"/>
              </a:rPr>
              <a:t>(2)</a:t>
            </a:r>
            <a:endParaRPr lang="en-US" b="1" dirty="0">
              <a:solidFill>
                <a:srgbClr val="C00000"/>
              </a:solidFill>
              <a:latin typeface="Arial" pitchFamily="34" charset="0"/>
              <a:cs typeface="Arial" pitchFamily="34" charset="0"/>
            </a:endParaRPr>
          </a:p>
          <a:p>
            <a:pPr marL="457200" lvl="0" indent="-457200" algn="just">
              <a:buFont typeface="Wingdings" pitchFamily="2" charset="2"/>
              <a:buChar char="q"/>
            </a:pPr>
            <a:r>
              <a:rPr lang="en-US" sz="3600" b="1" dirty="0" smtClean="0">
                <a:solidFill>
                  <a:srgbClr val="C00000"/>
                </a:solidFill>
                <a:latin typeface="Arial" pitchFamily="34" charset="0"/>
                <a:cs typeface="Arial" pitchFamily="34" charset="0"/>
              </a:rPr>
              <a:t>Procure </a:t>
            </a:r>
            <a:r>
              <a:rPr lang="en-US" sz="3600" b="1" dirty="0">
                <a:solidFill>
                  <a:srgbClr val="C00000"/>
                </a:solidFill>
                <a:latin typeface="Arial" pitchFamily="34" charset="0"/>
                <a:cs typeface="Arial" pitchFamily="34" charset="0"/>
              </a:rPr>
              <a:t>learning materials, providing tuition classes for poor learning outcome students and paying extra fees to teachers who conduct remedial classes.</a:t>
            </a:r>
          </a:p>
          <a:p>
            <a:pPr algn="just"/>
            <a:endParaRPr lang="en-US" b="1"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735272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848600" cy="838200"/>
          </a:xfrm>
          <a:blipFill>
            <a:blip r:embed="rId2"/>
            <a:tile tx="0" ty="0" sx="100000" sy="100000" flip="none" algn="tl"/>
          </a:blipFill>
          <a:ln w="12700">
            <a:solidFill>
              <a:srgbClr val="00B050"/>
            </a:solidFill>
          </a:ln>
        </p:spPr>
        <p:txBody>
          <a:bodyPr>
            <a:normAutofit/>
          </a:bodyPr>
          <a:lstStyle/>
          <a:p>
            <a:r>
              <a:rPr lang="pt-BR" sz="2400" b="1" dirty="0">
                <a:solidFill>
                  <a:srgbClr val="C00000"/>
                </a:solidFill>
                <a:latin typeface="Arial" pitchFamily="34" charset="0"/>
                <a:cs typeface="Arial" pitchFamily="34" charset="0"/>
              </a:rPr>
              <a:t>Expanded Access to Secondary </a:t>
            </a:r>
            <a:r>
              <a:rPr lang="pt-BR" sz="2400" b="1" dirty="0" smtClean="0">
                <a:solidFill>
                  <a:srgbClr val="C00000"/>
                </a:solidFill>
                <a:latin typeface="Arial" pitchFamily="34" charset="0"/>
                <a:cs typeface="Arial" pitchFamily="34" charset="0"/>
              </a:rPr>
              <a:t>Education</a:t>
            </a:r>
            <a:br>
              <a:rPr lang="pt-BR" sz="2400" b="1" dirty="0" smtClean="0">
                <a:solidFill>
                  <a:srgbClr val="C00000"/>
                </a:solidFill>
                <a:latin typeface="Arial" pitchFamily="34" charset="0"/>
                <a:cs typeface="Arial" pitchFamily="34" charset="0"/>
              </a:rPr>
            </a:br>
            <a:r>
              <a:rPr lang="pt-BR" sz="2400" b="1" dirty="0">
                <a:solidFill>
                  <a:srgbClr val="0070C0"/>
                </a:solidFill>
              </a:rPr>
              <a:t>School </a:t>
            </a:r>
            <a:r>
              <a:rPr lang="pt-BR" sz="2000" b="1" dirty="0">
                <a:solidFill>
                  <a:srgbClr val="0070C0"/>
                </a:solidFill>
                <a:latin typeface="Arial" pitchFamily="34" charset="0"/>
                <a:cs typeface="Arial" pitchFamily="34" charset="0"/>
              </a:rPr>
              <a:t>Access</a:t>
            </a:r>
            <a:r>
              <a:rPr lang="pt-BR" sz="2400" b="1" dirty="0">
                <a:solidFill>
                  <a:srgbClr val="0070C0"/>
                </a:solidFill>
              </a:rPr>
              <a:t> Grant </a:t>
            </a:r>
            <a:r>
              <a:rPr lang="pt-BR" sz="2400" b="1" dirty="0" smtClean="0">
                <a:solidFill>
                  <a:srgbClr val="0070C0"/>
                </a:solidFill>
              </a:rPr>
              <a:t>Program (SAGP)</a:t>
            </a:r>
            <a:endParaRPr lang="en-US" sz="2400" b="1" dirty="0">
              <a:solidFill>
                <a:srgbClr val="0070C0"/>
              </a:solidFill>
            </a:endParaRPr>
          </a:p>
        </p:txBody>
      </p:sp>
      <p:sp>
        <p:nvSpPr>
          <p:cNvPr id="3" name="Subtitle 2"/>
          <p:cNvSpPr>
            <a:spLocks noGrp="1"/>
          </p:cNvSpPr>
          <p:nvPr>
            <p:ph type="subTitle" idx="1"/>
          </p:nvPr>
        </p:nvSpPr>
        <p:spPr>
          <a:xfrm>
            <a:off x="609600" y="1524000"/>
            <a:ext cx="8001000" cy="4648200"/>
          </a:xfrm>
          <a:blipFill>
            <a:blip r:embed="rId3"/>
            <a:tile tx="0" ty="0" sx="100000" sy="100000" flip="none" algn="tl"/>
          </a:blipFill>
          <a:ln w="28575">
            <a:solidFill>
              <a:schemeClr val="accent6">
                <a:lumMod val="50000"/>
              </a:schemeClr>
            </a:solidFill>
          </a:ln>
        </p:spPr>
        <p:txBody>
          <a:bodyPr>
            <a:normAutofit/>
          </a:bodyPr>
          <a:lstStyle/>
          <a:p>
            <a:r>
              <a:rPr lang="en-US" b="1" dirty="0">
                <a:solidFill>
                  <a:srgbClr val="C00000"/>
                </a:solidFill>
                <a:latin typeface="Arial" pitchFamily="34" charset="0"/>
                <a:cs typeface="Arial" pitchFamily="34" charset="0"/>
              </a:rPr>
              <a:t>Sub-Output </a:t>
            </a:r>
            <a:r>
              <a:rPr lang="en-US" b="1" dirty="0" smtClean="0">
                <a:solidFill>
                  <a:srgbClr val="C00000"/>
                </a:solidFill>
                <a:latin typeface="Arial" pitchFamily="34" charset="0"/>
                <a:cs typeface="Arial" pitchFamily="34" charset="0"/>
              </a:rPr>
              <a:t>1.C</a:t>
            </a:r>
          </a:p>
          <a:p>
            <a:r>
              <a:rPr lang="en-US" b="1" dirty="0" smtClean="0">
                <a:solidFill>
                  <a:srgbClr val="C00000"/>
                </a:solidFill>
                <a:latin typeface="Arial" pitchFamily="34" charset="0"/>
                <a:cs typeface="Arial" pitchFamily="34" charset="0"/>
              </a:rPr>
              <a:t>(3)</a:t>
            </a:r>
          </a:p>
          <a:p>
            <a:endParaRPr lang="en-US" b="1" dirty="0">
              <a:solidFill>
                <a:srgbClr val="C00000"/>
              </a:solidFill>
              <a:latin typeface="Arial" pitchFamily="34" charset="0"/>
              <a:cs typeface="Arial" pitchFamily="34" charset="0"/>
            </a:endParaRPr>
          </a:p>
          <a:p>
            <a:pPr marL="457200" lvl="0" indent="-457200" algn="just">
              <a:buFont typeface="Wingdings" pitchFamily="2" charset="2"/>
              <a:buChar char="q"/>
            </a:pPr>
            <a:r>
              <a:rPr lang="pt-BR" sz="3600" b="1" dirty="0" smtClean="0">
                <a:solidFill>
                  <a:srgbClr val="C00000"/>
                </a:solidFill>
                <a:latin typeface="Arial" pitchFamily="34" charset="0"/>
                <a:cs typeface="Arial" pitchFamily="34" charset="0"/>
              </a:rPr>
              <a:t>Income </a:t>
            </a:r>
            <a:r>
              <a:rPr lang="pt-BR" sz="3600" b="1" dirty="0">
                <a:solidFill>
                  <a:srgbClr val="C00000"/>
                </a:solidFill>
                <a:latin typeface="Arial" pitchFamily="34" charset="0"/>
                <a:cs typeface="Arial" pitchFamily="34" charset="0"/>
              </a:rPr>
              <a:t>generation activities­ (e.g.; backyard garden, school canteen)</a:t>
            </a:r>
            <a:endParaRPr lang="en-US" sz="3600" b="1" dirty="0">
              <a:solidFill>
                <a:srgbClr val="C00000"/>
              </a:solidFill>
              <a:latin typeface="Arial" pitchFamily="34" charset="0"/>
              <a:cs typeface="Arial" pitchFamily="34" charset="0"/>
            </a:endParaRPr>
          </a:p>
          <a:p>
            <a:pPr algn="just"/>
            <a:endParaRPr lang="en-US" b="1"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735272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848600" cy="762000"/>
          </a:xfrm>
          <a:blipFill>
            <a:blip r:embed="rId2"/>
            <a:tile tx="0" ty="0" sx="100000" sy="100000" flip="none" algn="tl"/>
          </a:blipFill>
          <a:ln w="12700">
            <a:solidFill>
              <a:srgbClr val="00B050"/>
            </a:solidFill>
          </a:ln>
        </p:spPr>
        <p:txBody>
          <a:bodyPr>
            <a:normAutofit fontScale="90000"/>
          </a:bodyPr>
          <a:lstStyle/>
          <a:p>
            <a:r>
              <a:rPr lang="pt-BR" sz="2400" b="1" dirty="0" smtClean="0">
                <a:solidFill>
                  <a:srgbClr val="C00000"/>
                </a:solidFill>
                <a:latin typeface="Arial" pitchFamily="34" charset="0"/>
                <a:cs typeface="Arial" pitchFamily="34" charset="0"/>
              </a:rPr>
              <a:t/>
            </a:r>
            <a:br>
              <a:rPr lang="pt-BR" sz="2400" b="1" dirty="0" smtClean="0">
                <a:solidFill>
                  <a:srgbClr val="C00000"/>
                </a:solidFill>
                <a:latin typeface="Arial" pitchFamily="34" charset="0"/>
                <a:cs typeface="Arial" pitchFamily="34" charset="0"/>
              </a:rPr>
            </a:br>
            <a:r>
              <a:rPr lang="pt-BR" sz="2400" b="1" dirty="0" smtClean="0">
                <a:solidFill>
                  <a:srgbClr val="C00000"/>
                </a:solidFill>
                <a:latin typeface="Arial" pitchFamily="34" charset="0"/>
                <a:cs typeface="Arial" pitchFamily="34" charset="0"/>
              </a:rPr>
              <a:t>Expanded </a:t>
            </a:r>
            <a:r>
              <a:rPr lang="pt-BR" sz="2400" b="1" dirty="0">
                <a:solidFill>
                  <a:srgbClr val="C00000"/>
                </a:solidFill>
                <a:latin typeface="Arial" pitchFamily="34" charset="0"/>
                <a:cs typeface="Arial" pitchFamily="34" charset="0"/>
              </a:rPr>
              <a:t>Access to Secondary </a:t>
            </a:r>
            <a:r>
              <a:rPr lang="pt-BR" sz="2400" b="1" dirty="0" smtClean="0">
                <a:solidFill>
                  <a:srgbClr val="C00000"/>
                </a:solidFill>
                <a:latin typeface="Arial" pitchFamily="34" charset="0"/>
                <a:cs typeface="Arial" pitchFamily="34" charset="0"/>
              </a:rPr>
              <a:t>Education</a:t>
            </a:r>
            <a:br>
              <a:rPr lang="pt-BR" sz="2400" b="1" dirty="0" smtClean="0">
                <a:solidFill>
                  <a:srgbClr val="C00000"/>
                </a:solidFill>
                <a:latin typeface="Arial" pitchFamily="34" charset="0"/>
                <a:cs typeface="Arial" pitchFamily="34" charset="0"/>
              </a:rPr>
            </a:br>
            <a:r>
              <a:rPr lang="pt-BR" sz="2400" b="1" dirty="0">
                <a:solidFill>
                  <a:srgbClr val="0070C0"/>
                </a:solidFill>
              </a:rPr>
              <a:t>School </a:t>
            </a:r>
            <a:r>
              <a:rPr lang="pt-BR" sz="2000" b="1" dirty="0">
                <a:solidFill>
                  <a:srgbClr val="0070C0"/>
                </a:solidFill>
                <a:latin typeface="Arial" pitchFamily="34" charset="0"/>
                <a:cs typeface="Arial" pitchFamily="34" charset="0"/>
              </a:rPr>
              <a:t>Access</a:t>
            </a:r>
            <a:r>
              <a:rPr lang="pt-BR" sz="2400" b="1" dirty="0">
                <a:solidFill>
                  <a:srgbClr val="0070C0"/>
                </a:solidFill>
              </a:rPr>
              <a:t> Grant </a:t>
            </a:r>
            <a:r>
              <a:rPr lang="pt-BR" sz="2400" b="1" dirty="0" smtClean="0">
                <a:solidFill>
                  <a:srgbClr val="0070C0"/>
                </a:solidFill>
              </a:rPr>
              <a:t>Program (SAGP)</a:t>
            </a:r>
            <a:br>
              <a:rPr lang="pt-BR" sz="2400" b="1" dirty="0" smtClean="0">
                <a:solidFill>
                  <a:srgbClr val="0070C0"/>
                </a:solidFill>
              </a:rPr>
            </a:br>
            <a:endParaRPr lang="en-US" sz="2400" b="1" dirty="0">
              <a:solidFill>
                <a:srgbClr val="0070C0"/>
              </a:solidFill>
            </a:endParaRPr>
          </a:p>
        </p:txBody>
      </p:sp>
      <p:sp>
        <p:nvSpPr>
          <p:cNvPr id="3" name="Subtitle 2"/>
          <p:cNvSpPr>
            <a:spLocks noGrp="1"/>
          </p:cNvSpPr>
          <p:nvPr>
            <p:ph type="subTitle" idx="1"/>
          </p:nvPr>
        </p:nvSpPr>
        <p:spPr>
          <a:xfrm>
            <a:off x="609600" y="1524000"/>
            <a:ext cx="8001000" cy="4648200"/>
          </a:xfrm>
          <a:blipFill>
            <a:blip r:embed="rId3"/>
            <a:tile tx="0" ty="0" sx="100000" sy="100000" flip="none" algn="tl"/>
          </a:blipFill>
          <a:ln w="28575">
            <a:solidFill>
              <a:schemeClr val="accent6">
                <a:lumMod val="50000"/>
              </a:schemeClr>
            </a:solidFill>
          </a:ln>
        </p:spPr>
        <p:txBody>
          <a:bodyPr>
            <a:normAutofit lnSpcReduction="10000"/>
          </a:bodyPr>
          <a:lstStyle/>
          <a:p>
            <a:r>
              <a:rPr lang="en-US" b="1" u="sng" dirty="0">
                <a:solidFill>
                  <a:srgbClr val="00B050"/>
                </a:solidFill>
                <a:latin typeface="Arial" pitchFamily="34" charset="0"/>
                <a:cs typeface="Arial" pitchFamily="34" charset="0"/>
              </a:rPr>
              <a:t>Proposed Action Plan </a:t>
            </a:r>
            <a:endParaRPr lang="en-US" b="1" u="sng" dirty="0" smtClean="0">
              <a:solidFill>
                <a:srgbClr val="00B050"/>
              </a:solidFill>
              <a:latin typeface="Arial" pitchFamily="34" charset="0"/>
              <a:cs typeface="Arial" pitchFamily="34" charset="0"/>
            </a:endParaRPr>
          </a:p>
          <a:p>
            <a:r>
              <a:rPr lang="en-US" sz="2800" b="1" dirty="0" smtClean="0">
                <a:solidFill>
                  <a:srgbClr val="C00000"/>
                </a:solidFill>
                <a:latin typeface="Arial" pitchFamily="34" charset="0"/>
                <a:cs typeface="Arial" pitchFamily="34" charset="0"/>
              </a:rPr>
              <a:t>Activity </a:t>
            </a:r>
            <a:r>
              <a:rPr lang="en-US" sz="2800" b="1" dirty="0">
                <a:solidFill>
                  <a:srgbClr val="C00000"/>
                </a:solidFill>
                <a:latin typeface="Arial" pitchFamily="34" charset="0"/>
                <a:cs typeface="Arial" pitchFamily="34" charset="0"/>
              </a:rPr>
              <a:t>1:</a:t>
            </a:r>
            <a:endParaRPr lang="en-US" sz="2800" dirty="0">
              <a:solidFill>
                <a:srgbClr val="C00000"/>
              </a:solidFill>
              <a:latin typeface="Arial" pitchFamily="34" charset="0"/>
              <a:cs typeface="Arial" pitchFamily="34" charset="0"/>
            </a:endParaRPr>
          </a:p>
          <a:p>
            <a:r>
              <a:rPr lang="en-US" sz="3600" b="1" dirty="0" smtClean="0">
                <a:solidFill>
                  <a:srgbClr val="C00000"/>
                </a:solidFill>
                <a:latin typeface="Arial" pitchFamily="34" charset="0"/>
                <a:cs typeface="Arial" pitchFamily="34" charset="0"/>
              </a:rPr>
              <a:t>Develop Policy </a:t>
            </a:r>
            <a:r>
              <a:rPr lang="en-US" sz="3600" b="1" dirty="0">
                <a:solidFill>
                  <a:srgbClr val="C00000"/>
                </a:solidFill>
                <a:latin typeface="Arial" pitchFamily="34" charset="0"/>
                <a:cs typeface="Arial" pitchFamily="34" charset="0"/>
              </a:rPr>
              <a:t>and Operations </a:t>
            </a:r>
            <a:r>
              <a:rPr lang="en-US" sz="3600" b="1" dirty="0" smtClean="0">
                <a:solidFill>
                  <a:srgbClr val="C00000"/>
                </a:solidFill>
                <a:latin typeface="Arial" pitchFamily="34" charset="0"/>
                <a:cs typeface="Arial" pitchFamily="34" charset="0"/>
              </a:rPr>
              <a:t>Manual of School </a:t>
            </a:r>
            <a:r>
              <a:rPr lang="en-US" sz="3600" b="1" dirty="0">
                <a:solidFill>
                  <a:srgbClr val="C00000"/>
                </a:solidFill>
                <a:latin typeface="Arial" pitchFamily="34" charset="0"/>
                <a:cs typeface="Arial" pitchFamily="34" charset="0"/>
              </a:rPr>
              <a:t>Access Grants </a:t>
            </a:r>
            <a:r>
              <a:rPr lang="en-US" sz="3600" b="1" dirty="0" smtClean="0">
                <a:solidFill>
                  <a:srgbClr val="C00000"/>
                </a:solidFill>
                <a:latin typeface="Arial" pitchFamily="34" charset="0"/>
                <a:cs typeface="Arial" pitchFamily="34" charset="0"/>
              </a:rPr>
              <a:t>Program </a:t>
            </a:r>
            <a:r>
              <a:rPr lang="en-US" sz="3600" b="1" dirty="0">
                <a:solidFill>
                  <a:srgbClr val="C00000"/>
                </a:solidFill>
                <a:latin typeface="Arial" pitchFamily="34" charset="0"/>
                <a:cs typeface="Arial" pitchFamily="34" charset="0"/>
              </a:rPr>
              <a:t>(POM SAGP</a:t>
            </a:r>
            <a:r>
              <a:rPr lang="en-US" sz="3600" b="1" dirty="0" smtClean="0">
                <a:solidFill>
                  <a:srgbClr val="C00000"/>
                </a:solidFill>
                <a:latin typeface="Arial" pitchFamily="34" charset="0"/>
                <a:cs typeface="Arial" pitchFamily="34" charset="0"/>
              </a:rPr>
              <a:t>) until issuance of Decree.</a:t>
            </a:r>
          </a:p>
          <a:p>
            <a:endParaRPr lang="en-US" sz="2800" b="1" dirty="0" smtClean="0">
              <a:solidFill>
                <a:srgbClr val="00B050"/>
              </a:solidFill>
              <a:latin typeface="Arial" pitchFamily="34" charset="0"/>
              <a:cs typeface="Arial" pitchFamily="34" charset="0"/>
            </a:endParaRPr>
          </a:p>
          <a:p>
            <a:r>
              <a:rPr lang="en-US" sz="2800" b="1" dirty="0" smtClean="0">
                <a:solidFill>
                  <a:srgbClr val="00B050"/>
                </a:solidFill>
                <a:latin typeface="Arial" pitchFamily="34" charset="0"/>
                <a:cs typeface="Arial" pitchFamily="34" charset="0"/>
              </a:rPr>
              <a:t>Timeline:</a:t>
            </a:r>
          </a:p>
          <a:p>
            <a:r>
              <a:rPr lang="en-US" sz="2800" b="1" dirty="0" smtClean="0">
                <a:solidFill>
                  <a:srgbClr val="00B050"/>
                </a:solidFill>
                <a:latin typeface="Arial" pitchFamily="34" charset="0"/>
                <a:cs typeface="Arial" pitchFamily="34" charset="0"/>
              </a:rPr>
              <a:t>Sep. 1, 2012 – Nov. 30, 2012</a:t>
            </a:r>
            <a:endParaRPr lang="en-US" sz="2800" b="1" dirty="0">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val="3735272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TotalTime>
  <Words>440</Words>
  <Application>Microsoft Office PowerPoint</Application>
  <PresentationFormat>On-screen Show (4:3)</PresentationFormat>
  <Paragraphs>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vt:lpstr>
      <vt:lpstr>Expanded Access to Secondary Education School Access Grant Program (SAGP)</vt:lpstr>
      <vt:lpstr>Expanded Access to Secondary Education School Access Grant Program (SAGP)</vt:lpstr>
      <vt:lpstr>Expanded Access to Secondary Education School Access Grant Program (SAGP)</vt:lpstr>
      <vt:lpstr>Expanded Access to Secondary Education School Access Grant Program (SAGP)</vt:lpstr>
      <vt:lpstr>Expanded Access to Secondary Education School Access Grant Program (SAGP)</vt:lpstr>
      <vt:lpstr>Expanded Access to Secondary Education School Access Grant Program (SAGP)</vt:lpstr>
      <vt:lpstr>Expanded Access to Secondary Education School Access Grant Program (SAGP)</vt:lpstr>
      <vt:lpstr> Expanded Access to Secondary Education School Access Grant Program (SAGP) </vt:lpstr>
      <vt:lpstr>Expanded Access to Secondary Education School Access Grant Program (SAGP)</vt:lpstr>
      <vt:lpstr>Expanded Access to Secondary Education School Access Grant Program (SAGP)</vt:lpstr>
      <vt:lpstr>Expanded Access to Secondary Education School Access Grant Program (SAGP)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Elias D. Banquillo</dc:creator>
  <cp:lastModifiedBy>Dr. Elias D. Banquillo</cp:lastModifiedBy>
  <cp:revision>18</cp:revision>
  <dcterms:created xsi:type="dcterms:W3CDTF">2012-09-27T16:40:43Z</dcterms:created>
  <dcterms:modified xsi:type="dcterms:W3CDTF">2012-10-02T03:01:11Z</dcterms:modified>
</cp:coreProperties>
</file>