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7501575-F483-4DDA-8E22-5026ACF4A5B4}" type="datetimeFigureOut">
              <a:rPr lang="en-US" smtClean="0"/>
              <a:pPr/>
              <a:t>9/30/2012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13140B8-6152-41F5-A057-6CBC6CFBA01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501575-F483-4DDA-8E22-5026ACF4A5B4}" type="datetimeFigureOut">
              <a:rPr lang="en-US" smtClean="0"/>
              <a:pPr/>
              <a:t>9/30/2012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3140B8-6152-41F5-A057-6CBC6CFBA01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501575-F483-4DDA-8E22-5026ACF4A5B4}" type="datetimeFigureOut">
              <a:rPr lang="en-US" smtClean="0"/>
              <a:pPr/>
              <a:t>9/30/2012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3140B8-6152-41F5-A057-6CBC6CFBA01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501575-F483-4DDA-8E22-5026ACF4A5B4}" type="datetimeFigureOut">
              <a:rPr lang="en-US" smtClean="0"/>
              <a:pPr/>
              <a:t>9/30/2012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3140B8-6152-41F5-A057-6CBC6CFBA01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7501575-F483-4DDA-8E22-5026ACF4A5B4}" type="datetimeFigureOut">
              <a:rPr lang="en-US" smtClean="0"/>
              <a:pPr/>
              <a:t>9/30/2012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3140B8-6152-41F5-A057-6CBC6CFBA01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7501575-F483-4DDA-8E22-5026ACF4A5B4}" type="datetimeFigureOut">
              <a:rPr lang="en-US" smtClean="0"/>
              <a:pPr/>
              <a:t>9/30/2012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3140B8-6152-41F5-A057-6CBC6CFBA01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7501575-F483-4DDA-8E22-5026ACF4A5B4}" type="datetimeFigureOut">
              <a:rPr lang="en-US" smtClean="0"/>
              <a:pPr/>
              <a:t>9/30/2012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3140B8-6152-41F5-A057-6CBC6CFBA01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7501575-F483-4DDA-8E22-5026ACF4A5B4}" type="datetimeFigureOut">
              <a:rPr lang="en-US" smtClean="0"/>
              <a:pPr/>
              <a:t>9/30/2012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3140B8-6152-41F5-A057-6CBC6CFBA01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501575-F483-4DDA-8E22-5026ACF4A5B4}" type="datetimeFigureOut">
              <a:rPr lang="en-US" smtClean="0"/>
              <a:pPr/>
              <a:t>9/30/2012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3140B8-6152-41F5-A057-6CBC6CFBA01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7501575-F483-4DDA-8E22-5026ACF4A5B4}" type="datetimeFigureOut">
              <a:rPr lang="en-US" smtClean="0"/>
              <a:pPr/>
              <a:t>9/30/2012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3140B8-6152-41F5-A057-6CBC6CFBA01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7501575-F483-4DDA-8E22-5026ACF4A5B4}" type="datetimeFigureOut">
              <a:rPr lang="en-US" smtClean="0"/>
              <a:pPr/>
              <a:t>9/30/2012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13140B8-6152-41F5-A057-6CBC6CFBA01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7501575-F483-4DDA-8E22-5026ACF4A5B4}" type="datetimeFigureOut">
              <a:rPr lang="en-US" smtClean="0"/>
              <a:pPr/>
              <a:t>9/30/2012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13140B8-6152-41F5-A057-6CBC6CFBA01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609600"/>
            <a:ext cx="8077200" cy="830997"/>
          </a:xfrm>
          <a:prstGeom prst="rect">
            <a:avLst/>
          </a:prstGeom>
        </p:spPr>
        <p:txBody>
          <a:bodyPr wrap="square">
            <a:spAutoFit/>
          </a:bodyPr>
          <a:lstStyle/>
          <a:p>
            <a:r>
              <a:rPr lang="en-US" sz="2400" b="1" i="1" dirty="0">
                <a:latin typeface="+mj-lt"/>
              </a:rPr>
              <a:t>3B3 Support for the implementation of the Strategy Plan for Private Education Promotion 2010–2020</a:t>
            </a:r>
            <a:endParaRPr lang="en-US" sz="2400" i="1" dirty="0">
              <a:latin typeface="+mj-lt"/>
            </a:endParaRPr>
          </a:p>
        </p:txBody>
      </p:sp>
      <p:sp>
        <p:nvSpPr>
          <p:cNvPr id="5" name="Rectangle 4"/>
          <p:cNvSpPr/>
          <p:nvPr/>
        </p:nvSpPr>
        <p:spPr>
          <a:xfrm>
            <a:off x="457200" y="1447800"/>
            <a:ext cx="8077200" cy="4893647"/>
          </a:xfrm>
          <a:prstGeom prst="rect">
            <a:avLst/>
          </a:prstGeom>
        </p:spPr>
        <p:txBody>
          <a:bodyPr wrap="square">
            <a:spAutoFit/>
          </a:bodyPr>
          <a:lstStyle/>
          <a:p>
            <a:pPr indent="-274320"/>
            <a:r>
              <a:rPr lang="en-US" sz="2400" dirty="0" smtClean="0">
                <a:latin typeface="+mj-lt"/>
              </a:rPr>
              <a:t>What needs to be done?</a:t>
            </a:r>
          </a:p>
          <a:p>
            <a:pPr lvl="1" indent="-274320">
              <a:buFont typeface="Wingdings" pitchFamily="2" charset="2"/>
              <a:buChar char="Ø"/>
            </a:pPr>
            <a:r>
              <a:rPr lang="en-US" sz="2400" dirty="0" smtClean="0">
                <a:latin typeface="+mj-lt"/>
              </a:rPr>
              <a:t>focus </a:t>
            </a:r>
            <a:r>
              <a:rPr lang="en-US" sz="2400" dirty="0">
                <a:latin typeface="+mj-lt"/>
              </a:rPr>
              <a:t>group meetings for private sector actors (including NGOs and other non-profit organizations) to spur investment in private </a:t>
            </a:r>
            <a:r>
              <a:rPr lang="en-US" sz="2400" dirty="0" smtClean="0">
                <a:latin typeface="+mj-lt"/>
              </a:rPr>
              <a:t>education</a:t>
            </a:r>
            <a:endParaRPr lang="en-US" sz="2400" dirty="0">
              <a:latin typeface="+mj-lt"/>
            </a:endParaRPr>
          </a:p>
          <a:p>
            <a:pPr indent="-274320"/>
            <a:endParaRPr lang="en-US" sz="2400" dirty="0" smtClean="0">
              <a:latin typeface="+mj-lt"/>
            </a:endParaRPr>
          </a:p>
          <a:p>
            <a:pPr lvl="1" indent="-274320">
              <a:buFont typeface="Wingdings" pitchFamily="2" charset="2"/>
              <a:buChar char="Ø"/>
            </a:pPr>
            <a:r>
              <a:rPr lang="en-US" sz="2400" dirty="0" smtClean="0">
                <a:latin typeface="+mj-lt"/>
              </a:rPr>
              <a:t>focus </a:t>
            </a:r>
            <a:r>
              <a:rPr lang="en-US" sz="2400" dirty="0">
                <a:latin typeface="+mj-lt"/>
              </a:rPr>
              <a:t>group meetings on mobilizing philanthropic support for public or private education in disadvantaged </a:t>
            </a:r>
            <a:r>
              <a:rPr lang="en-US" sz="2400" dirty="0" smtClean="0">
                <a:latin typeface="+mj-lt"/>
              </a:rPr>
              <a:t>areas</a:t>
            </a:r>
          </a:p>
          <a:p>
            <a:pPr indent="-274320"/>
            <a:endParaRPr lang="en-US" sz="2400" dirty="0" smtClean="0">
              <a:latin typeface="+mj-lt"/>
            </a:endParaRPr>
          </a:p>
          <a:p>
            <a:pPr lvl="1" indent="-274320">
              <a:buFont typeface="Wingdings" pitchFamily="2" charset="2"/>
              <a:buChar char="Ø"/>
            </a:pPr>
            <a:r>
              <a:rPr lang="en-US" sz="2400" dirty="0" smtClean="0">
                <a:latin typeface="+mj-lt"/>
              </a:rPr>
              <a:t>development </a:t>
            </a:r>
            <a:r>
              <a:rPr lang="en-US" sz="2400" dirty="0">
                <a:latin typeface="+mj-lt"/>
              </a:rPr>
              <a:t>of a decree on private education (targeting approval by the PMO by 2016, if not earlier) that is in alignment with the Investment Law and supports implementation of the Strategy for Promoting Private </a:t>
            </a:r>
            <a:r>
              <a:rPr lang="en-US" sz="2400" dirty="0" smtClean="0">
                <a:latin typeface="+mj-lt"/>
              </a:rPr>
              <a:t>Education (SPPE), </a:t>
            </a:r>
            <a:r>
              <a:rPr lang="en-US" sz="2400" dirty="0">
                <a:latin typeface="+mj-lt"/>
              </a:rPr>
              <a:t>2010-2020.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457200"/>
            <a:ext cx="7620000" cy="461665"/>
          </a:xfrm>
          <a:prstGeom prst="rect">
            <a:avLst/>
          </a:prstGeom>
          <a:noFill/>
        </p:spPr>
        <p:txBody>
          <a:bodyPr wrap="square" rtlCol="0">
            <a:spAutoFit/>
          </a:bodyPr>
          <a:lstStyle/>
          <a:p>
            <a:r>
              <a:rPr lang="en-US" sz="2400" b="1" i="1" dirty="0" smtClean="0">
                <a:latin typeface="+mj-lt"/>
              </a:rPr>
              <a:t>Where are we now?</a:t>
            </a:r>
            <a:endParaRPr lang="en-US" sz="2400" b="1" i="1" dirty="0">
              <a:latin typeface="+mj-lt"/>
            </a:endParaRPr>
          </a:p>
        </p:txBody>
      </p:sp>
      <p:sp>
        <p:nvSpPr>
          <p:cNvPr id="6" name="TextBox 5"/>
          <p:cNvSpPr txBox="1"/>
          <p:nvPr/>
        </p:nvSpPr>
        <p:spPr>
          <a:xfrm>
            <a:off x="381000" y="990600"/>
            <a:ext cx="8458200" cy="5262979"/>
          </a:xfrm>
          <a:prstGeom prst="rect">
            <a:avLst/>
          </a:prstGeom>
          <a:noFill/>
        </p:spPr>
        <p:txBody>
          <a:bodyPr wrap="square" rtlCol="0">
            <a:spAutoFit/>
          </a:bodyPr>
          <a:lstStyle/>
          <a:p>
            <a:pPr lvl="1" indent="-457200">
              <a:buFont typeface="Arial" pitchFamily="34" charset="0"/>
              <a:buChar char="•"/>
            </a:pPr>
            <a:r>
              <a:rPr lang="en-US" sz="2400" b="1" dirty="0" smtClean="0">
                <a:latin typeface="+mj-lt"/>
              </a:rPr>
              <a:t> ON SPPE: </a:t>
            </a:r>
          </a:p>
          <a:p>
            <a:pPr lvl="1" indent="-457200"/>
            <a:r>
              <a:rPr lang="en-US" sz="2400" b="1" dirty="0" smtClean="0">
                <a:latin typeface="+mj-lt"/>
              </a:rPr>
              <a:t> </a:t>
            </a:r>
          </a:p>
          <a:p>
            <a:pPr lvl="2" indent="-457200">
              <a:buFont typeface="Wingdings" pitchFamily="2" charset="2"/>
              <a:buChar char="Ø"/>
            </a:pPr>
            <a:r>
              <a:rPr lang="en-US" sz="2400" b="1" dirty="0" smtClean="0">
                <a:latin typeface="+mj-lt"/>
              </a:rPr>
              <a:t>SPPE was signed into a decree in March 2011 and launched in July 2011</a:t>
            </a:r>
          </a:p>
          <a:p>
            <a:pPr lvl="2" indent="-457200"/>
            <a:endParaRPr lang="en-US" sz="2400" b="1" dirty="0">
              <a:latin typeface="+mj-lt"/>
            </a:endParaRPr>
          </a:p>
          <a:p>
            <a:pPr lvl="2" indent="-457200">
              <a:buFont typeface="Wingdings" pitchFamily="2" charset="2"/>
              <a:buChar char="Ø"/>
            </a:pPr>
            <a:r>
              <a:rPr lang="en-US" sz="2400" b="1" dirty="0" smtClean="0">
                <a:latin typeface="+mj-lt"/>
              </a:rPr>
              <a:t>What has been done so far in terms of implementation?</a:t>
            </a:r>
          </a:p>
          <a:p>
            <a:pPr lvl="2" indent="-457200"/>
            <a:endParaRPr lang="en-US" sz="2400" b="1" dirty="0" smtClean="0">
              <a:latin typeface="+mj-lt"/>
            </a:endParaRPr>
          </a:p>
          <a:p>
            <a:pPr lvl="2" indent="-457200">
              <a:buFont typeface="Wingdings" pitchFamily="2" charset="2"/>
              <a:buChar char="Ø"/>
            </a:pPr>
            <a:r>
              <a:rPr lang="en-US" sz="2400" b="1" dirty="0" smtClean="0">
                <a:latin typeface="+mj-lt"/>
              </a:rPr>
              <a:t>Who should do what?</a:t>
            </a:r>
          </a:p>
          <a:p>
            <a:pPr lvl="2" indent="-457200"/>
            <a:endParaRPr lang="en-US" sz="2400" b="1" dirty="0">
              <a:latin typeface="+mj-lt"/>
            </a:endParaRPr>
          </a:p>
          <a:p>
            <a:pPr lvl="2" indent="-457200">
              <a:buFont typeface="Wingdings" pitchFamily="2" charset="2"/>
              <a:buChar char="Ø"/>
            </a:pPr>
            <a:r>
              <a:rPr lang="en-US" sz="2400" b="1" dirty="0" smtClean="0">
                <a:latin typeface="+mj-lt"/>
              </a:rPr>
              <a:t>What are the constraints/problems in implementation?</a:t>
            </a:r>
          </a:p>
          <a:p>
            <a:pPr lvl="2" indent="-457200"/>
            <a:endParaRPr lang="en-US" sz="2400" b="1" dirty="0" smtClean="0">
              <a:latin typeface="+mj-lt"/>
            </a:endParaRPr>
          </a:p>
          <a:p>
            <a:pPr lvl="2" indent="-457200">
              <a:buFont typeface="Wingdings" pitchFamily="2" charset="2"/>
              <a:buChar char="Ø"/>
            </a:pPr>
            <a:r>
              <a:rPr lang="en-US" sz="2400" b="1" dirty="0" smtClean="0">
                <a:latin typeface="+mj-lt"/>
              </a:rPr>
              <a:t>What do we want to achieve?</a:t>
            </a:r>
          </a:p>
          <a:p>
            <a:pPr lvl="2" indent="-457200"/>
            <a:endParaRPr lang="en-US" sz="2400" b="1" dirty="0" smtClean="0">
              <a:latin typeface="+mj-lt"/>
            </a:endParaRPr>
          </a:p>
          <a:p>
            <a:pPr lvl="2" indent="-457200">
              <a:buFont typeface="Wingdings" pitchFamily="2" charset="2"/>
              <a:buChar char="Ø"/>
            </a:pPr>
            <a:r>
              <a:rPr lang="en-US" sz="2400" b="1" dirty="0" smtClean="0">
                <a:latin typeface="+mj-lt"/>
              </a:rPr>
              <a:t>Where do we go from here?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457200"/>
            <a:ext cx="7620000" cy="461665"/>
          </a:xfrm>
          <a:prstGeom prst="rect">
            <a:avLst/>
          </a:prstGeom>
          <a:noFill/>
        </p:spPr>
        <p:txBody>
          <a:bodyPr wrap="square" rtlCol="0">
            <a:spAutoFit/>
          </a:bodyPr>
          <a:lstStyle/>
          <a:p>
            <a:r>
              <a:rPr lang="en-US" sz="2400" b="1" i="1" dirty="0" smtClean="0">
                <a:latin typeface="+mj-lt"/>
              </a:rPr>
              <a:t>Where are we now?</a:t>
            </a:r>
            <a:endParaRPr lang="en-US" sz="2400" b="1" i="1" dirty="0">
              <a:latin typeface="+mj-lt"/>
            </a:endParaRPr>
          </a:p>
        </p:txBody>
      </p:sp>
      <p:sp>
        <p:nvSpPr>
          <p:cNvPr id="5" name="TextBox 4"/>
          <p:cNvSpPr txBox="1"/>
          <p:nvPr/>
        </p:nvSpPr>
        <p:spPr>
          <a:xfrm>
            <a:off x="381000" y="990600"/>
            <a:ext cx="8458200" cy="5632311"/>
          </a:xfrm>
          <a:prstGeom prst="rect">
            <a:avLst/>
          </a:prstGeom>
          <a:noFill/>
        </p:spPr>
        <p:txBody>
          <a:bodyPr wrap="square" rtlCol="0">
            <a:spAutoFit/>
          </a:bodyPr>
          <a:lstStyle/>
          <a:p>
            <a:pPr lvl="1" indent="-457200">
              <a:buFont typeface="Arial" pitchFamily="34" charset="0"/>
              <a:buChar char="•"/>
            </a:pPr>
            <a:r>
              <a:rPr lang="en-US" sz="2400" b="1" dirty="0" smtClean="0">
                <a:latin typeface="+mj-lt"/>
              </a:rPr>
              <a:t> ON PUBLIC AND PRIVATE PARTNERSHIPS: </a:t>
            </a:r>
          </a:p>
          <a:p>
            <a:pPr lvl="1" indent="-457200"/>
            <a:r>
              <a:rPr lang="en-US" sz="2400" b="1" dirty="0" smtClean="0">
                <a:latin typeface="+mj-lt"/>
              </a:rPr>
              <a:t> </a:t>
            </a:r>
          </a:p>
          <a:p>
            <a:pPr lvl="2" indent="-457200">
              <a:buFont typeface="Wingdings" pitchFamily="2" charset="2"/>
              <a:buChar char="Ø"/>
            </a:pPr>
            <a:r>
              <a:rPr lang="en-US" sz="2400" b="1" dirty="0" smtClean="0">
                <a:latin typeface="+mj-lt"/>
              </a:rPr>
              <a:t>Initial discussions done during the development of the SPPE</a:t>
            </a:r>
          </a:p>
          <a:p>
            <a:pPr lvl="2" indent="-457200"/>
            <a:endParaRPr lang="en-US" sz="2400" b="1" dirty="0">
              <a:latin typeface="+mj-lt"/>
            </a:endParaRPr>
          </a:p>
          <a:p>
            <a:pPr lvl="2" indent="-457200">
              <a:buFont typeface="Wingdings" pitchFamily="2" charset="2"/>
              <a:buChar char="Ø"/>
            </a:pPr>
            <a:r>
              <a:rPr lang="en-US" sz="2400" b="1" dirty="0" smtClean="0">
                <a:latin typeface="+mj-lt"/>
              </a:rPr>
              <a:t>Are we ready to implement PPP? Who will do what and at what level? Who will coordinate activities on PPP?</a:t>
            </a:r>
          </a:p>
          <a:p>
            <a:pPr lvl="2" indent="-457200"/>
            <a:endParaRPr lang="en-US" sz="2400" b="1" dirty="0" smtClean="0">
              <a:latin typeface="+mj-lt"/>
            </a:endParaRPr>
          </a:p>
          <a:p>
            <a:pPr lvl="2" indent="-457200">
              <a:buFont typeface="Wingdings" pitchFamily="2" charset="2"/>
              <a:buChar char="Ø"/>
            </a:pPr>
            <a:r>
              <a:rPr lang="en-US" sz="2400" b="1" dirty="0" smtClean="0">
                <a:latin typeface="+mj-lt"/>
              </a:rPr>
              <a:t>What are the roles and responsibilities of the schools? The DEB? PES? MOES Departments? </a:t>
            </a:r>
          </a:p>
          <a:p>
            <a:pPr lvl="2" indent="-457200"/>
            <a:endParaRPr lang="en-US" sz="2400" b="1" dirty="0">
              <a:latin typeface="+mj-lt"/>
            </a:endParaRPr>
          </a:p>
          <a:p>
            <a:pPr lvl="2" indent="-457200">
              <a:buFont typeface="Wingdings" pitchFamily="2" charset="2"/>
              <a:buChar char="Ø"/>
            </a:pPr>
            <a:r>
              <a:rPr lang="en-US" sz="2400" b="1" dirty="0" smtClean="0">
                <a:latin typeface="+mj-lt"/>
              </a:rPr>
              <a:t>What are  doable models of PPP that can be adapted to the Lao situation?</a:t>
            </a:r>
          </a:p>
          <a:p>
            <a:pPr lvl="2" indent="-457200"/>
            <a:endParaRPr lang="en-US" sz="2400" b="1" dirty="0" smtClean="0">
              <a:latin typeface="+mj-lt"/>
            </a:endParaRPr>
          </a:p>
          <a:p>
            <a:pPr lvl="2" indent="-457200">
              <a:buFont typeface="Wingdings" pitchFamily="2" charset="2"/>
              <a:buChar char="Ø"/>
            </a:pPr>
            <a:r>
              <a:rPr lang="en-US" sz="2400" b="1" dirty="0" smtClean="0">
                <a:latin typeface="+mj-lt"/>
              </a:rPr>
              <a:t>How do we start PPP?</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457200"/>
            <a:ext cx="7620000" cy="461665"/>
          </a:xfrm>
          <a:prstGeom prst="rect">
            <a:avLst/>
          </a:prstGeom>
          <a:noFill/>
        </p:spPr>
        <p:txBody>
          <a:bodyPr wrap="square" rtlCol="0">
            <a:spAutoFit/>
          </a:bodyPr>
          <a:lstStyle/>
          <a:p>
            <a:r>
              <a:rPr lang="en-US" sz="2400" b="1" i="1" dirty="0" smtClean="0">
                <a:latin typeface="+mj-lt"/>
              </a:rPr>
              <a:t>Where are we now?</a:t>
            </a:r>
            <a:endParaRPr lang="en-US" sz="2400" b="1" i="1" dirty="0">
              <a:latin typeface="+mj-lt"/>
            </a:endParaRPr>
          </a:p>
        </p:txBody>
      </p:sp>
      <p:sp>
        <p:nvSpPr>
          <p:cNvPr id="5" name="TextBox 4"/>
          <p:cNvSpPr txBox="1"/>
          <p:nvPr/>
        </p:nvSpPr>
        <p:spPr>
          <a:xfrm>
            <a:off x="381000" y="990600"/>
            <a:ext cx="8458200" cy="4893647"/>
          </a:xfrm>
          <a:prstGeom prst="rect">
            <a:avLst/>
          </a:prstGeom>
          <a:noFill/>
        </p:spPr>
        <p:txBody>
          <a:bodyPr wrap="square" rtlCol="0">
            <a:spAutoFit/>
          </a:bodyPr>
          <a:lstStyle/>
          <a:p>
            <a:pPr lvl="1" indent="-457200">
              <a:buFont typeface="Arial" pitchFamily="34" charset="0"/>
              <a:buChar char="•"/>
            </a:pPr>
            <a:r>
              <a:rPr lang="en-US" sz="2400" b="1" dirty="0" smtClean="0">
                <a:latin typeface="+mj-lt"/>
              </a:rPr>
              <a:t> ON THE REVISED DECREE ON PRIVATE EDUCATION: </a:t>
            </a:r>
          </a:p>
          <a:p>
            <a:pPr lvl="1" indent="-457200"/>
            <a:r>
              <a:rPr lang="en-US" sz="2400" b="1" dirty="0" smtClean="0">
                <a:latin typeface="+mj-lt"/>
              </a:rPr>
              <a:t> </a:t>
            </a:r>
          </a:p>
          <a:p>
            <a:pPr lvl="2" indent="-457200">
              <a:buFont typeface="Wingdings" pitchFamily="2" charset="2"/>
              <a:buChar char="Ø"/>
            </a:pPr>
            <a:r>
              <a:rPr lang="en-US" sz="2400" b="1" dirty="0" smtClean="0">
                <a:latin typeface="+mj-lt"/>
              </a:rPr>
              <a:t>Decree # 64 was promulgated in 1995; recently, DPEM was dissolved; PEACO was organized  last February 2012 absorbing most of the functions, roles and responsibilities of the DPEM </a:t>
            </a:r>
          </a:p>
          <a:p>
            <a:pPr lvl="2" indent="-457200"/>
            <a:endParaRPr lang="en-US" sz="2400" b="1" dirty="0">
              <a:latin typeface="+mj-lt"/>
            </a:endParaRPr>
          </a:p>
          <a:p>
            <a:pPr lvl="2" indent="-457200">
              <a:buFont typeface="Wingdings" pitchFamily="2" charset="2"/>
              <a:buChar char="Ø"/>
            </a:pPr>
            <a:r>
              <a:rPr lang="en-US" sz="2400" b="1" dirty="0" smtClean="0">
                <a:latin typeface="+mj-lt"/>
              </a:rPr>
              <a:t>What needs to be updated –</a:t>
            </a:r>
          </a:p>
          <a:p>
            <a:pPr lvl="3" indent="-457200">
              <a:buFont typeface="Wingdings" pitchFamily="2" charset="2"/>
              <a:buChar char="v"/>
            </a:pPr>
            <a:r>
              <a:rPr lang="en-US" sz="2400" b="1" dirty="0" smtClean="0">
                <a:latin typeface="+mj-lt"/>
              </a:rPr>
              <a:t>Registration  and accreditation processes</a:t>
            </a:r>
          </a:p>
          <a:p>
            <a:pPr lvl="3" indent="-457200">
              <a:buFont typeface="Wingdings" pitchFamily="2" charset="2"/>
              <a:buChar char="v"/>
            </a:pPr>
            <a:r>
              <a:rPr lang="en-US" sz="2400" b="1" dirty="0" smtClean="0">
                <a:latin typeface="+mj-lt"/>
              </a:rPr>
              <a:t>Regulatory processes</a:t>
            </a:r>
          </a:p>
          <a:p>
            <a:pPr lvl="3" indent="-457200">
              <a:buFont typeface="Wingdings" pitchFamily="2" charset="2"/>
              <a:buChar char="v"/>
            </a:pPr>
            <a:r>
              <a:rPr lang="en-US" sz="2400" b="1" dirty="0" smtClean="0">
                <a:latin typeface="+mj-lt"/>
              </a:rPr>
              <a:t>Inspection, monitoring and reporting  processes</a:t>
            </a:r>
          </a:p>
          <a:p>
            <a:pPr lvl="3" indent="-457200">
              <a:buFont typeface="Wingdings" pitchFamily="2" charset="2"/>
              <a:buChar char="v"/>
            </a:pPr>
            <a:r>
              <a:rPr lang="en-US" sz="2400" b="1" dirty="0" smtClean="0">
                <a:latin typeface="+mj-lt"/>
              </a:rPr>
              <a:t>Incentives for private schools</a:t>
            </a:r>
            <a:endParaRPr lang="en-US" sz="2400" b="1" dirty="0">
              <a:latin typeface="+mj-lt"/>
            </a:endParaRPr>
          </a:p>
          <a:p>
            <a:pPr indent="-457200"/>
            <a:endParaRPr lang="en-US" sz="2400" b="1" dirty="0" smtClean="0">
              <a:latin typeface="+mj-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81000" y="990600"/>
            <a:ext cx="8458200" cy="3785652"/>
          </a:xfrm>
          <a:prstGeom prst="rect">
            <a:avLst/>
          </a:prstGeom>
          <a:noFill/>
        </p:spPr>
        <p:txBody>
          <a:bodyPr wrap="square" rtlCol="0">
            <a:spAutoFit/>
          </a:bodyPr>
          <a:lstStyle/>
          <a:p>
            <a:pPr lvl="1" indent="-457200">
              <a:buFont typeface="Arial" pitchFamily="34" charset="0"/>
              <a:buChar char="•"/>
            </a:pPr>
            <a:r>
              <a:rPr lang="en-US" sz="2400" b="1" dirty="0" smtClean="0">
                <a:latin typeface="+mj-lt"/>
              </a:rPr>
              <a:t> Target Outputs</a:t>
            </a:r>
          </a:p>
          <a:p>
            <a:pPr lvl="3" indent="-457200">
              <a:buFont typeface="Wingdings" pitchFamily="2" charset="2"/>
              <a:buChar char="v"/>
            </a:pPr>
            <a:r>
              <a:rPr lang="en-US" sz="2400" b="1" dirty="0" smtClean="0">
                <a:latin typeface="+mj-lt"/>
              </a:rPr>
              <a:t>Assessment on the current status of the implementation of SPPE and action plan</a:t>
            </a:r>
          </a:p>
          <a:p>
            <a:pPr lvl="3" indent="-457200"/>
            <a:endParaRPr lang="en-US" sz="2400" b="1" dirty="0" smtClean="0">
              <a:latin typeface="+mj-lt"/>
            </a:endParaRPr>
          </a:p>
          <a:p>
            <a:pPr lvl="3" indent="-457200">
              <a:buFont typeface="Wingdings" pitchFamily="2" charset="2"/>
              <a:buChar char="v"/>
            </a:pPr>
            <a:r>
              <a:rPr lang="en-US" sz="2400" b="1" dirty="0" smtClean="0">
                <a:latin typeface="+mj-lt"/>
              </a:rPr>
              <a:t>Compilation of PPP experiences  that can be adapted in the Lao PDR context</a:t>
            </a:r>
          </a:p>
          <a:p>
            <a:pPr lvl="3" indent="-457200"/>
            <a:endParaRPr lang="en-US" sz="2400" b="1" dirty="0" smtClean="0">
              <a:latin typeface="+mj-lt"/>
            </a:endParaRPr>
          </a:p>
          <a:p>
            <a:pPr lvl="3" indent="-457200">
              <a:buFont typeface="Wingdings" pitchFamily="2" charset="2"/>
              <a:buChar char="v"/>
            </a:pPr>
            <a:r>
              <a:rPr lang="en-US" sz="2400" b="1" dirty="0" smtClean="0">
                <a:latin typeface="+mj-lt"/>
              </a:rPr>
              <a:t>A draft Revised </a:t>
            </a:r>
            <a:r>
              <a:rPr lang="en-US" sz="2400" b="1" dirty="0">
                <a:latin typeface="+mj-lt"/>
              </a:rPr>
              <a:t>D</a:t>
            </a:r>
            <a:r>
              <a:rPr lang="en-US" sz="2400" b="1" dirty="0" smtClean="0">
                <a:latin typeface="+mj-lt"/>
              </a:rPr>
              <a:t>ecree on Private Education that is aligned with SPPE and Investment Law  and expanded to include PPP</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146</TotalTime>
  <Words>362</Words>
  <Application>Microsoft Office PowerPoint</Application>
  <PresentationFormat>On-screen Show (4:3)</PresentationFormat>
  <Paragraphs>49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Flow</vt:lpstr>
      <vt:lpstr>Slide 1</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NADET</cp:lastModifiedBy>
  <cp:revision>1</cp:revision>
  <dcterms:created xsi:type="dcterms:W3CDTF">2012-09-28T01:55:50Z</dcterms:created>
  <dcterms:modified xsi:type="dcterms:W3CDTF">2012-09-29T22:01:26Z</dcterms:modified>
</cp:coreProperties>
</file>