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66" r:id="rId1"/>
  </p:sldMasterIdLst>
  <p:notesMasterIdLst>
    <p:notesMasterId r:id="rId16"/>
  </p:notesMasterIdLst>
  <p:sldIdLst>
    <p:sldId id="256" r:id="rId2"/>
    <p:sldId id="336" r:id="rId3"/>
    <p:sldId id="343" r:id="rId4"/>
    <p:sldId id="258" r:id="rId5"/>
    <p:sldId id="259" r:id="rId6"/>
    <p:sldId id="260" r:id="rId7"/>
    <p:sldId id="265" r:id="rId8"/>
    <p:sldId id="266" r:id="rId9"/>
    <p:sldId id="267" r:id="rId10"/>
    <p:sldId id="268" r:id="rId11"/>
    <p:sldId id="269" r:id="rId12"/>
    <p:sldId id="270" r:id="rId13"/>
    <p:sldId id="271" r:id="rId14"/>
    <p:sldId id="29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4" autoAdjust="0"/>
    <p:restoredTop sz="94660"/>
  </p:normalViewPr>
  <p:slideViewPr>
    <p:cSldViewPr>
      <p:cViewPr varScale="1">
        <p:scale>
          <a:sx n="61" d="100"/>
          <a:sy n="61" d="100"/>
        </p:scale>
        <p:origin x="-78"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04C00-CF53-4DEE-B996-5B4EA55B1FB5}" type="datetimeFigureOut">
              <a:rPr lang="en-US" smtClean="0"/>
              <a:pPr/>
              <a:t>10/1/2012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9462F-FB1B-4C6A-BCBD-4B92B411C0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March 25-26, 2009</a:t>
            </a:r>
            <a:endParaRPr lang="en-US" dirty="0"/>
          </a:p>
        </p:txBody>
      </p:sp>
      <p:sp>
        <p:nvSpPr>
          <p:cNvPr id="4" name="Slide Number Placeholder 3"/>
          <p:cNvSpPr>
            <a:spLocks noGrp="1"/>
          </p:cNvSpPr>
          <p:nvPr>
            <p:ph type="sldNum" sz="quarter" idx="10"/>
          </p:nvPr>
        </p:nvSpPr>
        <p:spPr/>
        <p:txBody>
          <a:bodyPr/>
          <a:lstStyle/>
          <a:p>
            <a:fld id="{7039462F-FB1B-4C6A-BCBD-4B92B411C0C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7039462F-FB1B-4C6A-BCBD-4B92B411C0C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902140A-AF32-46BE-B9D4-2C05973E7EFF}" type="datetime1">
              <a:rPr lang="en-US" smtClean="0"/>
              <a:pPr/>
              <a:t>10/1/2012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7FA8573-B4BB-4D25-B27D-336B1B6EAC7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F6069-52D5-4E10-AB91-A44D840A5F40}" type="datetime1">
              <a:rPr lang="en-US" smtClean="0"/>
              <a:pPr/>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A8573-B4BB-4D25-B27D-336B1B6EAC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D725647-58EC-40B3-AB82-0AF593DAB92C}" type="datetime1">
              <a:rPr lang="en-US" smtClean="0"/>
              <a:pPr/>
              <a:t>10/1/2012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7FA8573-B4BB-4D25-B27D-336B1B6EAC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B60D35D-FD9F-4FCA-8F05-D1F23DBA4022}" type="datetime1">
              <a:rPr lang="en-US" smtClean="0"/>
              <a:pPr/>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7FA8573-B4BB-4D25-B27D-336B1B6EAC7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FE43073-9F09-4D3D-9C4C-1035D6B064FB}" type="datetime1">
              <a:rPr lang="en-US" smtClean="0"/>
              <a:pPr/>
              <a:t>10/1/2012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7FA8573-B4BB-4D25-B27D-336B1B6EAC7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97C76DA-591B-4DC8-A461-892F35FCBA8C}" type="datetime1">
              <a:rPr lang="en-US" smtClean="0"/>
              <a:pPr/>
              <a:t>10/1/2012</a:t>
            </a:fld>
            <a:endParaRPr lang="en-US"/>
          </a:p>
        </p:txBody>
      </p:sp>
      <p:sp>
        <p:nvSpPr>
          <p:cNvPr id="10" name="Slide Number Placeholder 9"/>
          <p:cNvSpPr>
            <a:spLocks noGrp="1"/>
          </p:cNvSpPr>
          <p:nvPr>
            <p:ph type="sldNum" sz="quarter" idx="16"/>
          </p:nvPr>
        </p:nvSpPr>
        <p:spPr/>
        <p:txBody>
          <a:bodyPr rtlCol="0"/>
          <a:lstStyle/>
          <a:p>
            <a:fld id="{47FA8573-B4BB-4D25-B27D-336B1B6EAC7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99C5BCB-1808-4695-884A-A399A4A87A1E}" type="datetime1">
              <a:rPr lang="en-US" smtClean="0"/>
              <a:pPr/>
              <a:t>10/1/2012</a:t>
            </a:fld>
            <a:endParaRPr lang="en-US"/>
          </a:p>
        </p:txBody>
      </p:sp>
      <p:sp>
        <p:nvSpPr>
          <p:cNvPr id="12" name="Slide Number Placeholder 11"/>
          <p:cNvSpPr>
            <a:spLocks noGrp="1"/>
          </p:cNvSpPr>
          <p:nvPr>
            <p:ph type="sldNum" sz="quarter" idx="16"/>
          </p:nvPr>
        </p:nvSpPr>
        <p:spPr/>
        <p:txBody>
          <a:bodyPr rtlCol="0"/>
          <a:lstStyle/>
          <a:p>
            <a:fld id="{47FA8573-B4BB-4D25-B27D-336B1B6EAC7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4768A2-449D-49AC-A3DE-CBEC42B41F97}" type="datetime1">
              <a:rPr lang="en-US" smtClean="0"/>
              <a:pPr/>
              <a:t>10/1/2012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7FA8573-B4BB-4D25-B27D-336B1B6EAC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FFC2C-60AE-44ED-A0E1-3BF4E8D40FA8}" type="datetime1">
              <a:rPr lang="en-US" smtClean="0"/>
              <a:pPr/>
              <a:t>10/1/2012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7FA8573-B4BB-4D25-B27D-336B1B6EAC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D458F06-FED2-45D3-96B4-7AF04F0451D8}" type="datetime1">
              <a:rPr lang="en-US" smtClean="0"/>
              <a:pPr/>
              <a:t>10/1/2012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7FA8573-B4BB-4D25-B27D-336B1B6EAC7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491DBD5-C427-4AEF-B090-FB5596D3BC27}" type="datetime1">
              <a:rPr lang="en-US" smtClean="0"/>
              <a:pPr/>
              <a:t>10/1/2012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7FA8573-B4BB-4D25-B27D-336B1B6EAC7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DC58CE5-F07E-4EBD-BC4E-887F9126A3C5}" type="datetime1">
              <a:rPr lang="en-US" smtClean="0"/>
              <a:pPr/>
              <a:t>10/1/2012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7FA8573-B4BB-4D25-B27D-336B1B6EAC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81933_289253107849749_1088634310_n.jpg"/>
          <p:cNvPicPr>
            <a:picLocks noChangeAspect="1"/>
          </p:cNvPicPr>
          <p:nvPr/>
        </p:nvPicPr>
        <p:blipFill>
          <a:blip r:embed="rId3" cstate="print"/>
          <a:srcRect l="7500" r="16250" b="11922"/>
          <a:stretch>
            <a:fillRect/>
          </a:stretch>
        </p:blipFill>
        <p:spPr>
          <a:xfrm>
            <a:off x="685800" y="480934"/>
            <a:ext cx="7315200" cy="5996066"/>
          </a:xfrm>
          <a:prstGeom prst="rect">
            <a:avLst/>
          </a:prstGeom>
        </p:spPr>
      </p:pic>
      <p:sp>
        <p:nvSpPr>
          <p:cNvPr id="2" name="Title 1"/>
          <p:cNvSpPr>
            <a:spLocks noGrp="1"/>
          </p:cNvSpPr>
          <p:nvPr>
            <p:ph type="ctrTitle"/>
          </p:nvPr>
        </p:nvSpPr>
        <p:spPr>
          <a:xfrm>
            <a:off x="762000" y="1752600"/>
            <a:ext cx="7848600" cy="3733800"/>
          </a:xfrm>
        </p:spPr>
        <p:txBody>
          <a:bodyPr>
            <a:normAutofit fontScale="90000"/>
          </a:bodyPr>
          <a:lstStyle/>
          <a:p>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solidFill>
                  <a:schemeClr val="bg1"/>
                </a:solidFill>
              </a:rPr>
              <a:t>Secondary </a:t>
            </a:r>
            <a:r>
              <a:rPr lang="en-US" sz="5400" smtClean="0">
                <a:solidFill>
                  <a:schemeClr val="bg1"/>
                </a:solidFill>
              </a:rPr>
              <a:t>education sector </a:t>
            </a:r>
            <a:r>
              <a:rPr lang="en-US" sz="5400" dirty="0" smtClean="0">
                <a:solidFill>
                  <a:schemeClr val="bg1"/>
                </a:solidFill>
              </a:rPr>
              <a:t>project (SESDP) </a:t>
            </a:r>
            <a:br>
              <a:rPr lang="en-US" sz="5400" dirty="0" smtClean="0">
                <a:solidFill>
                  <a:schemeClr val="bg1"/>
                </a:solidFill>
              </a:rPr>
            </a:br>
            <a:r>
              <a:rPr lang="en-US" sz="4800" b="1" dirty="0" smtClean="0">
                <a:solidFill>
                  <a:schemeClr val="bg1"/>
                </a:solidFill>
              </a:rPr>
              <a:t> </a:t>
            </a:r>
            <a:br>
              <a:rPr lang="en-US" sz="4800" b="1" dirty="0" smtClean="0">
                <a:solidFill>
                  <a:schemeClr val="bg1"/>
                </a:solidFill>
              </a:rPr>
            </a:br>
            <a:r>
              <a:rPr lang="en-US" sz="4800" b="1" i="1" dirty="0" smtClean="0">
                <a:solidFill>
                  <a:schemeClr val="bg1"/>
                </a:solidFill>
              </a:rPr>
              <a:t>Inception workshop</a:t>
            </a:r>
            <a:br>
              <a:rPr lang="en-US" sz="4800" b="1" i="1" dirty="0" smtClean="0">
                <a:solidFill>
                  <a:schemeClr val="bg1"/>
                </a:solidFill>
              </a:rPr>
            </a:br>
            <a:endParaRPr lang="en-US" sz="5400" i="1" dirty="0">
              <a:solidFill>
                <a:schemeClr val="bg1"/>
              </a:solidFill>
            </a:endParaRPr>
          </a:p>
        </p:txBody>
      </p:sp>
      <p:sp>
        <p:nvSpPr>
          <p:cNvPr id="3" name="Subtitle 2"/>
          <p:cNvSpPr>
            <a:spLocks noGrp="1"/>
          </p:cNvSpPr>
          <p:nvPr>
            <p:ph type="subTitle" idx="1"/>
          </p:nvPr>
        </p:nvSpPr>
        <p:spPr/>
        <p:txBody>
          <a:bodyPr>
            <a:normAutofit fontScale="77500" lnSpcReduction="20000"/>
          </a:bodyPr>
          <a:lstStyle/>
          <a:p>
            <a:r>
              <a:rPr lang="en-US" b="1" dirty="0" smtClean="0">
                <a:solidFill>
                  <a:schemeClr val="bg1"/>
                </a:solidFill>
              </a:rPr>
              <a:t>INCEPTION PLANNING WORKSHOP</a:t>
            </a:r>
          </a:p>
          <a:p>
            <a:r>
              <a:rPr lang="en-US" b="1" dirty="0" smtClean="0">
                <a:solidFill>
                  <a:schemeClr val="bg1"/>
                </a:solidFill>
              </a:rPr>
              <a:t>October 1-3, 2012</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47FA8573-B4BB-4D25-B27D-336B1B6EAC7B}" type="slidenum">
              <a:rPr lang="en-US" smtClean="0"/>
              <a:pPr/>
              <a:t>1</a:t>
            </a:fld>
            <a:endParaRPr lang="en-US"/>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HEDIDIT.jpg"/>
          <p:cNvPicPr>
            <a:picLocks noChangeAspect="1"/>
          </p:cNvPicPr>
          <p:nvPr/>
        </p:nvPicPr>
        <p:blipFill>
          <a:blip r:embed="rId3" cstate="print"/>
          <a:srcRect/>
          <a:stretch>
            <a:fillRect/>
          </a:stretch>
        </p:blipFill>
        <p:spPr bwMode="auto">
          <a:xfrm>
            <a:off x="0" y="0"/>
            <a:ext cx="7391400" cy="3657600"/>
          </a:xfrm>
          <a:prstGeom prst="rect">
            <a:avLst/>
          </a:prstGeom>
          <a:noFill/>
          <a:ln w="9525">
            <a:noFill/>
            <a:miter lim="800000"/>
            <a:headEnd/>
            <a:tailEnd/>
          </a:ln>
        </p:spPr>
      </p:pic>
      <p:sp>
        <p:nvSpPr>
          <p:cNvPr id="104452" name="Rectangle 4"/>
          <p:cNvSpPr>
            <a:spLocks noGrp="1" noChangeArrowheads="1"/>
          </p:cNvSpPr>
          <p:nvPr>
            <p:ph type="body" idx="4294967295"/>
          </p:nvPr>
        </p:nvSpPr>
        <p:spPr>
          <a:xfrm>
            <a:off x="0" y="3352800"/>
            <a:ext cx="9144000" cy="3505200"/>
          </a:xfrm>
          <a:solidFill>
            <a:schemeClr val="bg2"/>
          </a:solidFill>
        </p:spPr>
        <p:txBody>
          <a:bodyPr>
            <a:normAutofit/>
          </a:bodyPr>
          <a:lstStyle/>
          <a:p>
            <a:pPr marL="609600" indent="-609600" fontAlgn="auto">
              <a:spcBef>
                <a:spcPct val="30000"/>
              </a:spcBef>
              <a:spcAft>
                <a:spcPts val="0"/>
              </a:spcAft>
              <a:buSzTx/>
              <a:buFont typeface="Wingdings 2"/>
              <a:buChar char=""/>
              <a:defRPr/>
            </a:pPr>
            <a:r>
              <a:rPr lang="en-US" b="1" u="sng" dirty="0">
                <a:effectLst>
                  <a:outerShdw blurRad="38100" dist="38100" dir="2700000" algn="tl">
                    <a:srgbClr val="000000">
                      <a:alpha val="43137"/>
                    </a:srgbClr>
                  </a:outerShdw>
                </a:effectLst>
              </a:rPr>
              <a:t>Disagreement </a:t>
            </a:r>
          </a:p>
          <a:p>
            <a:pPr marL="1752600" lvl="3" indent="-763588" fontAlgn="auto">
              <a:spcAft>
                <a:spcPts val="0"/>
              </a:spcAft>
              <a:buClr>
                <a:schemeClr val="accent3"/>
              </a:buClr>
              <a:buFont typeface="Wingdings 2"/>
              <a:buChar char=""/>
              <a:defRPr/>
            </a:pPr>
            <a:r>
              <a:rPr lang="en-US" sz="2800" dirty="0" smtClean="0"/>
              <a:t>Project </a:t>
            </a:r>
            <a:r>
              <a:rPr lang="en-US" sz="2800" dirty="0"/>
              <a:t>must meet </a:t>
            </a:r>
            <a:r>
              <a:rPr lang="en-US" sz="2800" b="1" dirty="0">
                <a:solidFill>
                  <a:schemeClr val="accent6">
                    <a:lumMod val="75000"/>
                  </a:schemeClr>
                </a:solidFill>
                <a:effectLst>
                  <a:outerShdw blurRad="38100" dist="38100" dir="2700000" algn="tl">
                    <a:srgbClr val="000000">
                      <a:alpha val="43137"/>
                    </a:srgbClr>
                  </a:outerShdw>
                </a:effectLst>
              </a:rPr>
              <a:t>all</a:t>
            </a:r>
            <a:r>
              <a:rPr lang="en-US" sz="2800" dirty="0"/>
              <a:t> elements in a contract. </a:t>
            </a:r>
          </a:p>
          <a:p>
            <a:pPr marL="1752600" lvl="3" indent="-763588" fontAlgn="auto">
              <a:spcAft>
                <a:spcPts val="0"/>
              </a:spcAft>
              <a:buClr>
                <a:schemeClr val="accent3"/>
              </a:buClr>
              <a:buFont typeface="Wingdings 2"/>
              <a:buChar char=""/>
              <a:defRPr/>
            </a:pPr>
            <a:r>
              <a:rPr lang="en-US" sz="2800" dirty="0" smtClean="0"/>
              <a:t>Consultants </a:t>
            </a:r>
            <a:r>
              <a:rPr lang="en-US" sz="2800" dirty="0"/>
              <a:t>and the PIU must agree on </a:t>
            </a:r>
            <a:r>
              <a:rPr lang="en-US" sz="2800" dirty="0" smtClean="0"/>
              <a:t>various elements</a:t>
            </a:r>
            <a:r>
              <a:rPr lang="en-US" sz="2800" dirty="0"/>
              <a:t>. </a:t>
            </a:r>
            <a:endParaRPr lang="en-US" dirty="0"/>
          </a:p>
          <a:p>
            <a:pPr marL="609600" indent="-609600" fontAlgn="auto">
              <a:spcAft>
                <a:spcPts val="0"/>
              </a:spcAft>
              <a:buFont typeface="Wingdings 2"/>
              <a:buChar char=""/>
              <a:defRPr/>
            </a:pPr>
            <a:r>
              <a:rPr lang="en-US" b="1" u="sng" dirty="0">
                <a:effectLst>
                  <a:outerShdw blurRad="38100" dist="38100" dir="2700000" algn="tl">
                    <a:srgbClr val="000000">
                      <a:alpha val="43137"/>
                    </a:srgbClr>
                  </a:outerShdw>
                </a:effectLst>
              </a:rPr>
              <a:t>Failure to comply </a:t>
            </a:r>
            <a:r>
              <a:rPr lang="en-US" dirty="0"/>
              <a:t>with standards and regulations. </a:t>
            </a:r>
            <a:endParaRPr lang="en-US" altLang="zh-TW" sz="3900" dirty="0">
              <a:latin typeface="Berlin Sans FB" pitchFamily="34" charset="0"/>
              <a:ea typeface="新細明體" charset="-120"/>
            </a:endParaRPr>
          </a:p>
        </p:txBody>
      </p:sp>
      <p:sp>
        <p:nvSpPr>
          <p:cNvPr id="26628" name="Rectangle 5"/>
          <p:cNvSpPr>
            <a:spLocks noChangeArrowheads="1"/>
          </p:cNvSpPr>
          <p:nvPr/>
        </p:nvSpPr>
        <p:spPr bwMode="auto">
          <a:xfrm>
            <a:off x="457200" y="2286000"/>
            <a:ext cx="8572500" cy="2533650"/>
          </a:xfrm>
          <a:prstGeom prst="rect">
            <a:avLst/>
          </a:prstGeom>
          <a:noFill/>
          <a:ln w="9525">
            <a:noFill/>
            <a:miter lim="800000"/>
            <a:headEnd/>
            <a:tailEnd/>
          </a:ln>
        </p:spPr>
        <p:txBody>
          <a:bodyPr/>
          <a:lstStyle/>
          <a:p>
            <a:pPr marL="457200" indent="-457200">
              <a:lnSpc>
                <a:spcPct val="90000"/>
              </a:lnSpc>
              <a:spcBef>
                <a:spcPct val="30000"/>
              </a:spcBef>
              <a:buClr>
                <a:schemeClr val="accent2"/>
              </a:buClr>
              <a:buFont typeface="Wingdings" pitchFamily="2" charset="2"/>
              <a:buNone/>
            </a:pPr>
            <a:endParaRPr lang="en-US" sz="2800">
              <a:latin typeface="Berlin Sans FB"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MONKEYS.jpg"/>
          <p:cNvPicPr>
            <a:picLocks noChangeAspect="1"/>
          </p:cNvPicPr>
          <p:nvPr/>
        </p:nvPicPr>
        <p:blipFill>
          <a:blip r:embed="rId2" cstate="print"/>
          <a:srcRect/>
          <a:stretch>
            <a:fillRect/>
          </a:stretch>
        </p:blipFill>
        <p:spPr bwMode="auto">
          <a:xfrm>
            <a:off x="990600" y="381000"/>
            <a:ext cx="8153400" cy="3352800"/>
          </a:xfrm>
          <a:prstGeom prst="rect">
            <a:avLst/>
          </a:prstGeom>
          <a:noFill/>
          <a:ln w="9525">
            <a:noFill/>
            <a:miter lim="800000"/>
            <a:headEnd/>
            <a:tailEnd/>
          </a:ln>
        </p:spPr>
      </p:pic>
      <p:sp>
        <p:nvSpPr>
          <p:cNvPr id="6" name="Rectangle 3"/>
          <p:cNvSpPr>
            <a:spLocks noGrp="1" noChangeArrowheads="1"/>
          </p:cNvSpPr>
          <p:nvPr>
            <p:ph type="title"/>
          </p:nvPr>
        </p:nvSpPr>
        <p:spPr>
          <a:xfrm>
            <a:off x="4876800" y="0"/>
            <a:ext cx="4267200" cy="457200"/>
          </a:xfrm>
          <a:solidFill>
            <a:schemeClr val="bg2"/>
          </a:solidFill>
        </p:spPr>
        <p:txBody>
          <a:bodyPr>
            <a:normAutofit fontScale="90000"/>
          </a:bodyPr>
          <a:lstStyle/>
          <a:p>
            <a:pPr fontAlgn="auto">
              <a:spcAft>
                <a:spcPts val="0"/>
              </a:spcAft>
              <a:defRPr/>
            </a:pPr>
            <a:r>
              <a:rPr lang="en-US" altLang="zh-TW" sz="3500" dirty="0">
                <a:solidFill>
                  <a:schemeClr val="bg2">
                    <a:lumMod val="50000"/>
                  </a:schemeClr>
                </a:solidFill>
                <a:latin typeface="Berlin Sans FB" pitchFamily="34" charset="0"/>
                <a:ea typeface="新細明體" charset="-120"/>
              </a:rPr>
              <a:t>Why Projects Go Wrong</a:t>
            </a:r>
          </a:p>
        </p:txBody>
      </p:sp>
      <p:sp>
        <p:nvSpPr>
          <p:cNvPr id="70663" name="Rectangle 7"/>
          <p:cNvSpPr>
            <a:spLocks noGrp="1" noChangeArrowheads="1"/>
          </p:cNvSpPr>
          <p:nvPr>
            <p:ph sz="quarter" idx="1"/>
          </p:nvPr>
        </p:nvSpPr>
        <p:spPr>
          <a:xfrm>
            <a:off x="990600" y="3733800"/>
            <a:ext cx="8153400" cy="3124200"/>
          </a:xfrm>
          <a:solidFill>
            <a:schemeClr val="bg2"/>
          </a:solidFill>
        </p:spPr>
        <p:txBody>
          <a:bodyPr>
            <a:noAutofit/>
          </a:bodyPr>
          <a:lstStyle/>
          <a:p>
            <a:pPr marL="365760" indent="-283464" fontAlgn="auto">
              <a:lnSpc>
                <a:spcPct val="80000"/>
              </a:lnSpc>
              <a:spcAft>
                <a:spcPts val="0"/>
              </a:spcAft>
              <a:buFont typeface="Wingdings 2"/>
              <a:buChar char=""/>
              <a:defRPr/>
            </a:pPr>
            <a:r>
              <a:rPr lang="en-US" b="1" dirty="0">
                <a:solidFill>
                  <a:schemeClr val="accent6"/>
                </a:solidFill>
              </a:rPr>
              <a:t>Poor management </a:t>
            </a:r>
          </a:p>
          <a:p>
            <a:pPr marL="365760" indent="-283464" fontAlgn="auto">
              <a:lnSpc>
                <a:spcPct val="80000"/>
              </a:lnSpc>
              <a:spcAft>
                <a:spcPts val="0"/>
              </a:spcAft>
              <a:buFont typeface="Wingdings" pitchFamily="2" charset="2"/>
              <a:buNone/>
              <a:defRPr/>
            </a:pPr>
            <a:endParaRPr lang="en-US" b="1" dirty="0">
              <a:solidFill>
                <a:schemeClr val="accent6"/>
              </a:solidFill>
            </a:endParaRPr>
          </a:p>
          <a:p>
            <a:pPr marL="365760" indent="-283464" fontAlgn="auto">
              <a:lnSpc>
                <a:spcPct val="80000"/>
              </a:lnSpc>
              <a:spcAft>
                <a:spcPts val="0"/>
              </a:spcAft>
              <a:buFont typeface="Wingdings 2"/>
              <a:buChar char=""/>
              <a:defRPr/>
            </a:pPr>
            <a:r>
              <a:rPr lang="en-US" b="1" dirty="0">
                <a:solidFill>
                  <a:schemeClr val="accent6"/>
                </a:solidFill>
              </a:rPr>
              <a:t>Poorly defined project goals </a:t>
            </a:r>
          </a:p>
          <a:p>
            <a:pPr marL="365760" indent="-283464" fontAlgn="auto">
              <a:lnSpc>
                <a:spcPct val="80000"/>
              </a:lnSpc>
              <a:spcAft>
                <a:spcPts val="0"/>
              </a:spcAft>
              <a:buFont typeface="Wingdings" pitchFamily="2" charset="2"/>
              <a:buNone/>
              <a:defRPr/>
            </a:pPr>
            <a:endParaRPr lang="en-US" b="1" dirty="0">
              <a:solidFill>
                <a:schemeClr val="accent6"/>
              </a:solidFill>
            </a:endParaRPr>
          </a:p>
          <a:p>
            <a:pPr marL="365760" indent="-283464" fontAlgn="auto">
              <a:lnSpc>
                <a:spcPct val="80000"/>
              </a:lnSpc>
              <a:spcAft>
                <a:spcPts val="0"/>
              </a:spcAft>
              <a:buFont typeface="Wingdings 2"/>
              <a:buChar char=""/>
              <a:defRPr/>
            </a:pPr>
            <a:r>
              <a:rPr lang="en-US" b="1" dirty="0">
                <a:solidFill>
                  <a:schemeClr val="accent6"/>
                </a:solidFill>
              </a:rPr>
              <a:t>Inclement weather </a:t>
            </a:r>
          </a:p>
          <a:p>
            <a:pPr marL="365760" indent="-283464" fontAlgn="auto">
              <a:lnSpc>
                <a:spcPct val="80000"/>
              </a:lnSpc>
              <a:spcAft>
                <a:spcPts val="0"/>
              </a:spcAft>
              <a:buFont typeface="Wingdings" pitchFamily="2" charset="2"/>
              <a:buNone/>
              <a:defRPr/>
            </a:pPr>
            <a:endParaRPr lang="en-US" b="1" dirty="0">
              <a:solidFill>
                <a:schemeClr val="accent6"/>
              </a:solidFill>
            </a:endParaRPr>
          </a:p>
          <a:p>
            <a:pPr marL="365760" indent="-283464" fontAlgn="auto">
              <a:lnSpc>
                <a:spcPct val="80000"/>
              </a:lnSpc>
              <a:spcAft>
                <a:spcPts val="0"/>
              </a:spcAft>
              <a:buFont typeface="Wingdings 2"/>
              <a:buChar char=""/>
              <a:defRPr/>
            </a:pPr>
            <a:endParaRPr lang="en-US" b="1" dirty="0">
              <a:solidFill>
                <a:schemeClr val="accent6"/>
              </a:solidFill>
            </a:endParaRPr>
          </a:p>
          <a:p>
            <a:pPr marL="365760" indent="-283464" fontAlgn="auto">
              <a:lnSpc>
                <a:spcPct val="80000"/>
              </a:lnSpc>
              <a:spcAft>
                <a:spcPts val="0"/>
              </a:spcAft>
              <a:buFont typeface="Wingdings" pitchFamily="2" charset="2"/>
              <a:buNone/>
              <a:defRPr/>
            </a:pPr>
            <a:endParaRPr lang="en-US" altLang="zh-TW" sz="6000" b="1" dirty="0">
              <a:solidFill>
                <a:schemeClr val="accent6"/>
              </a:solidFill>
              <a:latin typeface="Vivaldi" pitchFamily="66" charset="0"/>
              <a:ea typeface="新細明體" charset="-120"/>
            </a:endParaRPr>
          </a:p>
        </p:txBody>
      </p:sp>
      <p:sp>
        <p:nvSpPr>
          <p:cNvPr id="8" name="TextBox 7"/>
          <p:cNvSpPr txBox="1"/>
          <p:nvPr/>
        </p:nvSpPr>
        <p:spPr>
          <a:xfrm>
            <a:off x="990600" y="3733800"/>
            <a:ext cx="8153400" cy="2308225"/>
          </a:xfrm>
          <a:prstGeom prst="rect">
            <a:avLst/>
          </a:prstGeom>
          <a:solidFill>
            <a:schemeClr val="accent6">
              <a:lumMod val="50000"/>
            </a:schemeClr>
          </a:solidFill>
        </p:spPr>
        <p:txBody>
          <a:bodyPr>
            <a:spAutoFit/>
          </a:bodyPr>
          <a:lstStyle/>
          <a:p>
            <a:pPr>
              <a:lnSpc>
                <a:spcPct val="80000"/>
              </a:lnSpc>
              <a:buFont typeface="Arial" pitchFamily="34" charset="0"/>
              <a:buChar char="•"/>
              <a:defRPr/>
            </a:pPr>
            <a:r>
              <a:rPr lang="en-US" sz="3600" b="1" dirty="0">
                <a:solidFill>
                  <a:schemeClr val="accent2">
                    <a:lumMod val="60000"/>
                    <a:lumOff val="40000"/>
                  </a:schemeClr>
                </a:solidFill>
                <a:effectLst>
                  <a:outerShdw blurRad="38100" dist="38100" dir="2700000" algn="tl">
                    <a:srgbClr val="000000">
                      <a:alpha val="43137"/>
                    </a:srgbClr>
                  </a:outerShdw>
                </a:effectLst>
              </a:rPr>
              <a:t>People’s (lack of) Support</a:t>
            </a:r>
          </a:p>
          <a:p>
            <a:pPr>
              <a:lnSpc>
                <a:spcPct val="80000"/>
              </a:lnSpc>
              <a:buFont typeface="Arial" pitchFamily="34" charset="0"/>
              <a:buChar char="•"/>
              <a:defRPr/>
            </a:pPr>
            <a:endParaRPr lang="en-US" sz="3600" b="1" dirty="0">
              <a:solidFill>
                <a:schemeClr val="accent2">
                  <a:lumMod val="60000"/>
                  <a:lumOff val="40000"/>
                </a:schemeClr>
              </a:solidFill>
              <a:effectLst>
                <a:outerShdw blurRad="38100" dist="38100" dir="2700000" algn="tl">
                  <a:srgbClr val="000000">
                    <a:alpha val="43137"/>
                  </a:srgbClr>
                </a:outerShdw>
              </a:effectLst>
            </a:endParaRPr>
          </a:p>
          <a:p>
            <a:pPr>
              <a:lnSpc>
                <a:spcPct val="80000"/>
              </a:lnSpc>
              <a:buFont typeface="Arial" pitchFamily="34" charset="0"/>
              <a:buChar char="•"/>
              <a:defRPr/>
            </a:pPr>
            <a:r>
              <a:rPr lang="en-US" sz="3600" b="1" dirty="0">
                <a:solidFill>
                  <a:schemeClr val="accent2">
                    <a:lumMod val="60000"/>
                    <a:lumOff val="40000"/>
                  </a:schemeClr>
                </a:solidFill>
                <a:effectLst>
                  <a:outerShdw blurRad="38100" dist="38100" dir="2700000" algn="tl">
                    <a:srgbClr val="000000">
                      <a:alpha val="43137"/>
                    </a:srgbClr>
                  </a:outerShdw>
                </a:effectLst>
              </a:rPr>
              <a:t>Personality conflicts</a:t>
            </a:r>
          </a:p>
          <a:p>
            <a:pPr>
              <a:lnSpc>
                <a:spcPct val="80000"/>
              </a:lnSpc>
              <a:buFont typeface="Arial" pitchFamily="34" charset="0"/>
              <a:buChar char="•"/>
              <a:defRPr/>
            </a:pPr>
            <a:endParaRPr lang="en-US" sz="3600" b="1" dirty="0">
              <a:solidFill>
                <a:schemeClr val="accent2">
                  <a:lumMod val="60000"/>
                  <a:lumOff val="40000"/>
                </a:schemeClr>
              </a:solidFill>
              <a:effectLst>
                <a:outerShdw blurRad="38100" dist="38100" dir="2700000" algn="tl">
                  <a:srgbClr val="000000">
                    <a:alpha val="43137"/>
                  </a:srgbClr>
                </a:outerShdw>
              </a:effectLst>
            </a:endParaRPr>
          </a:p>
          <a:p>
            <a:pPr>
              <a:lnSpc>
                <a:spcPct val="80000"/>
              </a:lnSpc>
              <a:buFont typeface="Arial" pitchFamily="34" charset="0"/>
              <a:buChar char="•"/>
              <a:defRPr/>
            </a:pPr>
            <a:r>
              <a:rPr lang="en-US" sz="3600" b="1" dirty="0">
                <a:solidFill>
                  <a:schemeClr val="accent2">
                    <a:lumMod val="60000"/>
                    <a:lumOff val="40000"/>
                  </a:schemeClr>
                </a:solidFill>
                <a:effectLst>
                  <a:outerShdw blurRad="38100" dist="38100" dir="2700000" algn="tl">
                    <a:srgbClr val="000000">
                      <a:alpha val="43137"/>
                    </a:srgbClr>
                  </a:outerShdw>
                </a:effectLst>
              </a:rPr>
              <a:t>Availability of funds</a:t>
            </a:r>
            <a:endParaRPr lang="en-US" sz="3600" dirty="0">
              <a:solidFill>
                <a:schemeClr val="accent2">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3">
                                            <p:bg/>
                                          </p:spTgt>
                                        </p:tgtEl>
                                        <p:attrNameLst>
                                          <p:attrName>style.visibility</p:attrName>
                                        </p:attrNameLst>
                                      </p:cBhvr>
                                      <p:to>
                                        <p:strVal val="visible"/>
                                      </p:to>
                                    </p:set>
                                    <p:anim calcmode="lin" valueType="num">
                                      <p:cBhvr additive="base">
                                        <p:cTn id="7" dur="500" fill="hold"/>
                                        <p:tgtEl>
                                          <p:spTgt spid="7066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066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63">
                                            <p:txEl>
                                              <p:pRg st="0" end="0"/>
                                            </p:txEl>
                                          </p:spTgt>
                                        </p:tgtEl>
                                        <p:attrNameLst>
                                          <p:attrName>style.visibility</p:attrName>
                                        </p:attrNameLst>
                                      </p:cBhvr>
                                      <p:to>
                                        <p:strVal val="visible"/>
                                      </p:to>
                                    </p:set>
                                    <p:anim calcmode="lin" valueType="num">
                                      <p:cBhvr additive="base">
                                        <p:cTn id="13" dur="500" fill="hold"/>
                                        <p:tgtEl>
                                          <p:spTgt spid="706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63">
                                            <p:txEl>
                                              <p:pRg st="2" end="2"/>
                                            </p:txEl>
                                          </p:spTgt>
                                        </p:tgtEl>
                                        <p:attrNameLst>
                                          <p:attrName>style.visibility</p:attrName>
                                        </p:attrNameLst>
                                      </p:cBhvr>
                                      <p:to>
                                        <p:strVal val="visible"/>
                                      </p:to>
                                    </p:set>
                                    <p:anim calcmode="lin" valueType="num">
                                      <p:cBhvr additive="base">
                                        <p:cTn id="19" dur="500" fill="hold"/>
                                        <p:tgtEl>
                                          <p:spTgt spid="706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663">
                                            <p:txEl>
                                              <p:pRg st="4" end="4"/>
                                            </p:txEl>
                                          </p:spTgt>
                                        </p:tgtEl>
                                        <p:attrNameLst>
                                          <p:attrName>style.visibility</p:attrName>
                                        </p:attrNameLst>
                                      </p:cBhvr>
                                      <p:to>
                                        <p:strVal val="visible"/>
                                      </p:to>
                                    </p:set>
                                    <p:anim calcmode="lin" valueType="num">
                                      <p:cBhvr additive="base">
                                        <p:cTn id="25" dur="500" fill="hold"/>
                                        <p:tgtEl>
                                          <p:spTgt spid="706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fade">
                                      <p:cBhvr>
                                        <p:cTn id="31" dur="2000"/>
                                        <p:tgtEl>
                                          <p:spTgt spid="8">
                                            <p:bg/>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20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20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4" end="4"/>
                                            </p:txEl>
                                          </p:spTgt>
                                        </p:tgtEl>
                                        <p:attrNameLst>
                                          <p:attrName>style.visibility</p:attrName>
                                        </p:attrNameLst>
                                      </p:cBhvr>
                                      <p:to>
                                        <p:strVal val="visible"/>
                                      </p:to>
                                    </p:set>
                                    <p:animEffect transition="in" filter="fade">
                                      <p:cBhvr>
                                        <p:cTn id="46"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build="p" animBg="1"/>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FORM.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362200" y="2819400"/>
            <a:ext cx="4419600" cy="1066800"/>
          </a:xfrm>
          <a:solidFill>
            <a:schemeClr val="accent6">
              <a:lumMod val="50000"/>
            </a:schemeClr>
          </a:solidFill>
        </p:spPr>
        <p:txBody>
          <a:bodyPr>
            <a:noAutofit/>
          </a:bodyPr>
          <a:lstStyle/>
          <a:p>
            <a:pPr algn="ctr" fontAlgn="auto">
              <a:spcAft>
                <a:spcPts val="0"/>
              </a:spcAft>
              <a:defRPr/>
            </a:pPr>
            <a:r>
              <a:rPr lang="en-US" sz="3200" dirty="0" smtClean="0">
                <a:solidFill>
                  <a:schemeClr val="bg2"/>
                </a:solidFill>
                <a:latin typeface="Lucida Console" pitchFamily="49" charset="0"/>
              </a:rPr>
              <a:t>HOW DO WE MANAGE </a:t>
            </a:r>
            <a:br>
              <a:rPr lang="en-US" sz="3200" dirty="0" smtClean="0">
                <a:solidFill>
                  <a:schemeClr val="bg2"/>
                </a:solidFill>
                <a:latin typeface="Lucida Console" pitchFamily="49" charset="0"/>
              </a:rPr>
            </a:br>
            <a:r>
              <a:rPr lang="en-US" sz="3200" dirty="0" smtClean="0">
                <a:solidFill>
                  <a:schemeClr val="bg2"/>
                </a:solidFill>
                <a:latin typeface="Lucida Console" pitchFamily="49" charset="0"/>
              </a:rPr>
              <a:t>SUCH BARRIERS?</a:t>
            </a:r>
            <a:endParaRPr lang="en-US" sz="3200" dirty="0">
              <a:solidFill>
                <a:schemeClr val="bg2"/>
              </a:solidFill>
              <a:latin typeface="Lucida Console" pitchFamily="49"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goal.jpg"/>
          <p:cNvPicPr>
            <a:picLocks noChangeAspect="1"/>
          </p:cNvPicPr>
          <p:nvPr/>
        </p:nvPicPr>
        <p:blipFill>
          <a:blip r:embed="rId2" cstate="print"/>
          <a:srcRect l="35526"/>
          <a:stretch>
            <a:fillRect/>
          </a:stretch>
        </p:blipFill>
        <p:spPr bwMode="auto">
          <a:xfrm>
            <a:off x="0" y="838200"/>
            <a:ext cx="5105400" cy="6019800"/>
          </a:xfrm>
          <a:prstGeom prst="rect">
            <a:avLst/>
          </a:prstGeom>
          <a:noFill/>
          <a:ln w="9525">
            <a:noFill/>
            <a:miter lim="800000"/>
            <a:headEnd/>
            <a:tailEnd/>
          </a:ln>
        </p:spPr>
      </p:pic>
      <p:sp>
        <p:nvSpPr>
          <p:cNvPr id="120836" name="Rectangle 4"/>
          <p:cNvSpPr>
            <a:spLocks noGrp="1" noChangeArrowheads="1"/>
          </p:cNvSpPr>
          <p:nvPr>
            <p:ph type="title"/>
          </p:nvPr>
        </p:nvSpPr>
        <p:spPr>
          <a:xfrm>
            <a:off x="990600" y="0"/>
            <a:ext cx="3962400" cy="838200"/>
          </a:xfrm>
          <a:solidFill>
            <a:schemeClr val="accent6">
              <a:lumMod val="50000"/>
            </a:schemeClr>
          </a:solidFill>
        </p:spPr>
        <p:txBody>
          <a:bodyPr/>
          <a:lstStyle/>
          <a:p>
            <a:pPr algn="r" fontAlgn="auto">
              <a:spcAft>
                <a:spcPts val="0"/>
              </a:spcAft>
              <a:defRPr/>
            </a:pPr>
            <a:r>
              <a:rPr lang="en-US" sz="2800" dirty="0">
                <a:solidFill>
                  <a:schemeClr val="bg2"/>
                </a:solidFill>
              </a:rPr>
              <a:t>What is a SMART Goal?</a:t>
            </a:r>
          </a:p>
        </p:txBody>
      </p:sp>
      <p:sp>
        <p:nvSpPr>
          <p:cNvPr id="29700" name="Rectangle 3"/>
          <p:cNvSpPr>
            <a:spLocks noGrp="1" noChangeArrowheads="1"/>
          </p:cNvSpPr>
          <p:nvPr>
            <p:ph sz="quarter" idx="1"/>
          </p:nvPr>
        </p:nvSpPr>
        <p:spPr>
          <a:xfrm>
            <a:off x="228600" y="2209800"/>
            <a:ext cx="6629400" cy="3505200"/>
          </a:xfrm>
        </p:spPr>
        <p:txBody>
          <a:bodyPr/>
          <a:lstStyle/>
          <a:p>
            <a:pPr>
              <a:buFont typeface="Wingdings" pitchFamily="2" charset="2"/>
              <a:buNone/>
            </a:pPr>
            <a:endParaRPr lang="en-US" sz="3900" smtClean="0"/>
          </a:p>
          <a:p>
            <a:pPr>
              <a:buFont typeface="Wingdings" pitchFamily="2" charset="2"/>
              <a:buNone/>
            </a:pPr>
            <a:endParaRPr lang="en-US" altLang="zh-TW" sz="5100" smtClean="0">
              <a:latin typeface="Vivaldi" pitchFamily="66" charset="0"/>
              <a:ea typeface="新細明體" charset="-120"/>
            </a:endParaRPr>
          </a:p>
        </p:txBody>
      </p:sp>
      <p:sp>
        <p:nvSpPr>
          <p:cNvPr id="120837" name="Rectangle 5"/>
          <p:cNvSpPr>
            <a:spLocks noChangeArrowheads="1"/>
          </p:cNvSpPr>
          <p:nvPr/>
        </p:nvSpPr>
        <p:spPr bwMode="auto">
          <a:xfrm>
            <a:off x="1752600" y="990600"/>
            <a:ext cx="7086600" cy="3662541"/>
          </a:xfrm>
          <a:prstGeom prst="rect">
            <a:avLst/>
          </a:prstGeom>
          <a:noFill/>
          <a:ln w="9525">
            <a:noFill/>
            <a:miter lim="800000"/>
            <a:headEnd/>
            <a:tailEnd/>
          </a:ln>
          <a:effectLst/>
        </p:spPr>
        <p:txBody>
          <a:bodyPr>
            <a:spAutoFit/>
          </a:bodyPr>
          <a:lstStyle/>
          <a:p>
            <a:pPr algn="r">
              <a:defRPr/>
            </a:pPr>
            <a:r>
              <a:rPr lang="en-US" sz="3200" b="1" dirty="0">
                <a:latin typeface="+mn-lt"/>
              </a:rPr>
              <a:t>What is a Goal?</a:t>
            </a:r>
          </a:p>
          <a:p>
            <a:pPr algn="r">
              <a:defRPr/>
            </a:pPr>
            <a:endParaRPr lang="en-US" altLang="ja-JP" sz="3200" dirty="0">
              <a:latin typeface="+mn-lt"/>
              <a:ea typeface="ＭＳ Ｐゴシック" charset="-128"/>
            </a:endParaRPr>
          </a:p>
          <a:p>
            <a:pPr algn="r">
              <a:defRPr/>
            </a:pPr>
            <a:r>
              <a:rPr lang="en-US" altLang="ja-JP" sz="3200" dirty="0" smtClean="0">
                <a:latin typeface="+mn-lt"/>
                <a:ea typeface="ＭＳ Ｐゴシック" charset="-128"/>
              </a:rPr>
              <a:t>PRESENTATION BY AJARN LY FOUNG</a:t>
            </a:r>
          </a:p>
          <a:p>
            <a:pPr>
              <a:defRPr/>
            </a:pPr>
            <a:endParaRPr lang="en-US" altLang="ja-JP" sz="3200" dirty="0">
              <a:latin typeface="+mn-lt"/>
              <a:ea typeface="ＭＳ Ｐゴシック" charset="-128"/>
            </a:endParaRPr>
          </a:p>
          <a:p>
            <a:pPr>
              <a:defRPr/>
            </a:pPr>
            <a:endParaRPr lang="en-US" altLang="ja-JP" sz="3200" dirty="0">
              <a:latin typeface="+mn-lt"/>
              <a:ea typeface="ＭＳ Ｐゴシック" charset="-128"/>
            </a:endParaRPr>
          </a:p>
          <a:p>
            <a:pPr>
              <a:defRPr/>
            </a:pPr>
            <a:endParaRPr lang="en-US" altLang="ja-JP" sz="2400" dirty="0">
              <a:latin typeface="+mn-lt"/>
              <a:ea typeface="ＭＳ Ｐゴシック" charset="-128"/>
            </a:endParaRPr>
          </a:p>
          <a:p>
            <a:pPr>
              <a:defRPr/>
            </a:pPr>
            <a:endParaRPr lang="en-US" altLang="ja-JP" sz="2400" dirty="0">
              <a:latin typeface="+mn-lt"/>
              <a:ea typeface="ＭＳ Ｐゴシック" charset="-128"/>
            </a:endParaRPr>
          </a:p>
          <a:p>
            <a:pPr>
              <a:defRPr/>
            </a:pPr>
            <a:endParaRPr lang="en-US" sz="24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suportive.jpg"/>
          <p:cNvPicPr>
            <a:picLocks noChangeAspect="1"/>
          </p:cNvPicPr>
          <p:nvPr/>
        </p:nvPicPr>
        <p:blipFill>
          <a:blip r:embed="rId2" cstate="print"/>
          <a:srcRect t="14444"/>
          <a:stretch>
            <a:fillRect/>
          </a:stretch>
        </p:blipFill>
        <p:spPr bwMode="auto">
          <a:xfrm>
            <a:off x="2312988" y="0"/>
            <a:ext cx="6831012" cy="6858000"/>
          </a:xfrm>
          <a:prstGeom prst="rect">
            <a:avLst/>
          </a:prstGeom>
          <a:noFill/>
          <a:ln w="9525">
            <a:noFill/>
            <a:miter lim="800000"/>
            <a:headEnd/>
            <a:tailEnd/>
          </a:ln>
        </p:spPr>
      </p:pic>
      <p:sp>
        <p:nvSpPr>
          <p:cNvPr id="46083" name="Rectangle 2"/>
          <p:cNvSpPr>
            <a:spLocks noGrp="1" noChangeArrowheads="1"/>
          </p:cNvSpPr>
          <p:nvPr>
            <p:ph sz="quarter" idx="1"/>
          </p:nvPr>
        </p:nvSpPr>
        <p:spPr>
          <a:xfrm>
            <a:off x="228600" y="2057400"/>
            <a:ext cx="4114800" cy="1828800"/>
          </a:xfrm>
        </p:spPr>
        <p:txBody>
          <a:bodyPr>
            <a:normAutofit lnSpcReduction="10000"/>
          </a:bodyPr>
          <a:lstStyle/>
          <a:p>
            <a:pPr>
              <a:lnSpc>
                <a:spcPct val="80000"/>
              </a:lnSpc>
              <a:buFont typeface="Wingdings" pitchFamily="2" charset="2"/>
              <a:buNone/>
            </a:pPr>
            <a:r>
              <a:rPr lang="en-US" sz="7200" b="1" dirty="0" smtClean="0"/>
              <a:t>THANK YOU!</a:t>
            </a:r>
          </a:p>
        </p:txBody>
      </p:sp>
      <p:sp>
        <p:nvSpPr>
          <p:cNvPr id="7" name="Rectangle 2"/>
          <p:cNvSpPr txBox="1">
            <a:spLocks noChangeArrowheads="1"/>
          </p:cNvSpPr>
          <p:nvPr/>
        </p:nvSpPr>
        <p:spPr>
          <a:xfrm>
            <a:off x="1143000" y="5334000"/>
            <a:ext cx="4114800" cy="609600"/>
          </a:xfrm>
          <a:prstGeom prst="rect">
            <a:avLst/>
          </a:prstGeom>
        </p:spPr>
        <p:txBody>
          <a:bodyPr/>
          <a:lstStyle/>
          <a:p>
            <a:pPr marL="365760" indent="-283464" fontAlgn="auto">
              <a:lnSpc>
                <a:spcPct val="80000"/>
              </a:lnSpc>
              <a:spcBef>
                <a:spcPts val="600"/>
              </a:spcBef>
              <a:spcAft>
                <a:spcPts val="0"/>
              </a:spcAft>
              <a:buClr>
                <a:schemeClr val="accent1"/>
              </a:buClr>
              <a:buSzPct val="80000"/>
              <a:buFont typeface="Wingdings" pitchFamily="2" charset="2"/>
              <a:buNone/>
              <a:defRPr/>
            </a:pPr>
            <a:r>
              <a:rPr lang="en-US" sz="3600" b="1" dirty="0" smtClean="0">
                <a:solidFill>
                  <a:schemeClr val="bg1">
                    <a:lumMod val="75000"/>
                  </a:schemeClr>
                </a:solidFill>
                <a:latin typeface="+mn-lt"/>
              </a:rPr>
              <a:t>Kop </a:t>
            </a:r>
            <a:r>
              <a:rPr lang="en-US" sz="3600" b="1" dirty="0" err="1" smtClean="0">
                <a:solidFill>
                  <a:schemeClr val="bg1">
                    <a:lumMod val="75000"/>
                  </a:schemeClr>
                </a:solidFill>
                <a:latin typeface="+mn-lt"/>
              </a:rPr>
              <a:t>Chai</a:t>
            </a:r>
            <a:r>
              <a:rPr lang="en-US" sz="3600" b="1" smtClean="0">
                <a:solidFill>
                  <a:schemeClr val="bg1">
                    <a:lumMod val="75000"/>
                  </a:schemeClr>
                </a:solidFill>
                <a:latin typeface="+mn-lt"/>
              </a:rPr>
              <a:t> </a:t>
            </a:r>
            <a:r>
              <a:rPr lang="en-US" sz="3600" b="1" smtClean="0">
                <a:solidFill>
                  <a:schemeClr val="bg1">
                    <a:lumMod val="75000"/>
                  </a:schemeClr>
                </a:solidFill>
              </a:rPr>
              <a:t>Lai </a:t>
            </a:r>
            <a:r>
              <a:rPr lang="en-US" sz="3600" b="1" smtClean="0">
                <a:solidFill>
                  <a:schemeClr val="bg1">
                    <a:lumMod val="75000"/>
                  </a:schemeClr>
                </a:solidFill>
                <a:latin typeface="+mn-lt"/>
              </a:rPr>
              <a:t>Lai</a:t>
            </a:r>
            <a:endParaRPr lang="en-US" sz="3600" b="1" dirty="0">
              <a:solidFill>
                <a:schemeClr val="bg1">
                  <a:lumMod val="75000"/>
                </a:schemeClr>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a:xfrm>
            <a:off x="762000" y="304800"/>
            <a:ext cx="7391400" cy="5715000"/>
          </a:xfr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5400000" scaled="1"/>
            <a:tileRect/>
          </a:gradFill>
        </p:spPr>
        <p:txBody>
          <a:bodyPr>
            <a:noAutofit/>
          </a:bodyPr>
          <a:lstStyle/>
          <a:p>
            <a:pPr algn="ctr" fontAlgn="auto">
              <a:spcAft>
                <a:spcPts val="0"/>
              </a:spcAft>
              <a:defRPr/>
            </a:pPr>
            <a:r>
              <a:rPr lang="en-US" sz="2800" dirty="0">
                <a:solidFill>
                  <a:schemeClr val="tx2">
                    <a:satMod val="130000"/>
                  </a:schemeClr>
                </a:solidFill>
              </a:rPr>
              <a:t/>
            </a:r>
            <a:br>
              <a:rPr lang="en-US" sz="2800" dirty="0">
                <a:solidFill>
                  <a:schemeClr val="tx2">
                    <a:satMod val="130000"/>
                  </a:schemeClr>
                </a:solidFill>
              </a:rPr>
            </a:br>
            <a:r>
              <a:rPr lang="en-US" sz="2800" dirty="0" smtClean="0">
                <a:solidFill>
                  <a:srgbClr val="FFC000"/>
                </a:solidFill>
              </a:rPr>
              <a:t/>
            </a:r>
            <a:br>
              <a:rPr lang="en-US" sz="2800" dirty="0" smtClean="0">
                <a:solidFill>
                  <a:srgbClr val="FFC000"/>
                </a:solidFill>
              </a:rPr>
            </a:br>
            <a:r>
              <a:rPr lang="en-US" sz="2800" dirty="0" smtClean="0">
                <a:solidFill>
                  <a:srgbClr val="FFC000"/>
                </a:solidFill>
              </a:rPr>
              <a:t/>
            </a:r>
            <a:br>
              <a:rPr lang="en-US" sz="2800" dirty="0" smtClean="0">
                <a:solidFill>
                  <a:srgbClr val="FFC000"/>
                </a:solidFill>
              </a:rPr>
            </a:br>
            <a:r>
              <a:rPr lang="en-US" sz="2800" dirty="0" smtClean="0">
                <a:solidFill>
                  <a:srgbClr val="FFC000"/>
                </a:solidFill>
              </a:rPr>
              <a:t/>
            </a:r>
            <a:br>
              <a:rPr lang="en-US" sz="2800" dirty="0" smtClean="0">
                <a:solidFill>
                  <a:srgbClr val="FFC000"/>
                </a:solidFill>
              </a:rPr>
            </a:br>
            <a:r>
              <a:rPr lang="en-US" sz="2800" dirty="0" smtClean="0">
                <a:solidFill>
                  <a:srgbClr val="FFC000"/>
                </a:solidFill>
              </a:rPr>
              <a:t/>
            </a:r>
            <a:br>
              <a:rPr lang="en-US" sz="2800" dirty="0" smtClean="0">
                <a:solidFill>
                  <a:srgbClr val="FFC000"/>
                </a:solidFill>
              </a:rPr>
            </a:br>
            <a:r>
              <a:rPr lang="en-US" sz="2800" dirty="0" smtClean="0">
                <a:solidFill>
                  <a:srgbClr val="FFC000"/>
                </a:solidFill>
              </a:rPr>
              <a:t/>
            </a:r>
            <a:br>
              <a:rPr lang="en-US" sz="2800" dirty="0" smtClean="0">
                <a:solidFill>
                  <a:srgbClr val="FFC000"/>
                </a:solidFill>
              </a:rPr>
            </a:br>
            <a:r>
              <a:rPr lang="en-US" sz="2800" dirty="0" smtClean="0">
                <a:solidFill>
                  <a:srgbClr val="FFC000"/>
                </a:solidFill>
              </a:rPr>
              <a:t/>
            </a:r>
            <a:br>
              <a:rPr lang="en-US" sz="2800" dirty="0" smtClean="0">
                <a:solidFill>
                  <a:srgbClr val="FFC000"/>
                </a:solidFill>
              </a:rPr>
            </a:br>
            <a:r>
              <a:rPr lang="en-US" sz="2800" dirty="0" smtClean="0">
                <a:solidFill>
                  <a:srgbClr val="FFC000"/>
                </a:solidFill>
              </a:rPr>
              <a:t/>
            </a:r>
            <a:br>
              <a:rPr lang="en-US" sz="2800" dirty="0" smtClean="0">
                <a:solidFill>
                  <a:srgbClr val="FFC000"/>
                </a:solidFill>
              </a:rPr>
            </a:br>
            <a:r>
              <a:rPr lang="en-US" sz="2800" dirty="0" smtClean="0">
                <a:solidFill>
                  <a:srgbClr val="FFC000"/>
                </a:solidFill>
              </a:rPr>
              <a:t/>
            </a:r>
            <a:br>
              <a:rPr lang="en-US" sz="2800" dirty="0" smtClean="0">
                <a:solidFill>
                  <a:srgbClr val="FFC000"/>
                </a:solidFill>
              </a:rPr>
            </a:br>
            <a:r>
              <a:rPr lang="en-US" sz="2800" dirty="0" smtClean="0">
                <a:solidFill>
                  <a:srgbClr val="FFC000"/>
                </a:solidFill>
              </a:rPr>
              <a:t/>
            </a:r>
            <a:br>
              <a:rPr lang="en-US" sz="2800" dirty="0" smtClean="0">
                <a:solidFill>
                  <a:srgbClr val="FFC000"/>
                </a:solidFill>
              </a:rPr>
            </a:br>
            <a:r>
              <a:rPr lang="en-US" sz="2800" dirty="0" smtClean="0">
                <a:solidFill>
                  <a:srgbClr val="FFC000"/>
                </a:solidFill>
              </a:rPr>
              <a:t/>
            </a:r>
            <a:br>
              <a:rPr lang="en-US" sz="2800" dirty="0" smtClean="0">
                <a:solidFill>
                  <a:srgbClr val="FFC000"/>
                </a:solidFill>
              </a:rPr>
            </a:br>
            <a:r>
              <a:rPr lang="en-US" sz="4000" b="1" dirty="0" smtClean="0">
                <a:solidFill>
                  <a:schemeClr val="bg2">
                    <a:lumMod val="25000"/>
                  </a:schemeClr>
                </a:solidFill>
              </a:rPr>
              <a:t>WORKSHOP </a:t>
            </a:r>
            <a:r>
              <a:rPr lang="en-US" sz="4000" b="1" dirty="0" smtClean="0">
                <a:solidFill>
                  <a:schemeClr val="bg2">
                    <a:lumMod val="25000"/>
                  </a:schemeClr>
                </a:solidFill>
              </a:rPr>
              <a:t>OBJECTIVES</a:t>
            </a:r>
            <a:br>
              <a:rPr lang="en-US" sz="4000" b="1" dirty="0" smtClean="0">
                <a:solidFill>
                  <a:schemeClr val="bg2">
                    <a:lumMod val="25000"/>
                  </a:schemeClr>
                </a:solidFill>
              </a:rPr>
            </a:br>
            <a:endParaRPr lang="en-US" sz="4000" b="1" dirty="0">
              <a:solidFill>
                <a:schemeClr val="bg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ChangeArrowheads="1"/>
          </p:cNvSpPr>
          <p:nvPr/>
        </p:nvSpPr>
        <p:spPr bwMode="auto">
          <a:xfrm>
            <a:off x="1295400" y="1524000"/>
            <a:ext cx="7162800" cy="4495800"/>
          </a:xfrm>
          <a:prstGeom prst="rect">
            <a:avLst/>
          </a:prstGeom>
          <a:noFill/>
          <a:ln w="9525">
            <a:noFill/>
            <a:miter lim="800000"/>
            <a:headEnd/>
            <a:tailEnd/>
          </a:ln>
          <a:effectLst/>
        </p:spPr>
        <p:txBody>
          <a:bodyPr/>
          <a:lstStyle/>
          <a:p>
            <a:pPr marL="571500" indent="-571500" eaLnBrk="0" hangingPunct="0">
              <a:buAutoNum type="romanLcParenBoth"/>
              <a:defRPr/>
            </a:pPr>
            <a:r>
              <a:rPr lang="en-US" sz="3200" dirty="0" smtClean="0"/>
              <a:t>formally launch SESDP with PES partners;  </a:t>
            </a:r>
          </a:p>
          <a:p>
            <a:pPr marL="571500" indent="-571500" eaLnBrk="0" hangingPunct="0">
              <a:buAutoNum type="romanLcParenBoth"/>
              <a:defRPr/>
            </a:pPr>
            <a:r>
              <a:rPr lang="en-US" sz="3200" dirty="0" smtClean="0"/>
              <a:t>provide briefing of specific outputs of SESDP and make PES understand their specific roles; </a:t>
            </a:r>
            <a:endParaRPr lang="en-US" sz="3200" dirty="0">
              <a:latin typeface="+mn-lt"/>
            </a:endParaRPr>
          </a:p>
        </p:txBody>
      </p:sp>
      <p:sp>
        <p:nvSpPr>
          <p:cNvPr id="143364" name="Rectangle 4"/>
          <p:cNvSpPr>
            <a:spLocks noGrp="1" noChangeArrowheads="1"/>
          </p:cNvSpPr>
          <p:nvPr>
            <p:ph type="title"/>
          </p:nvPr>
        </p:nvSpPr>
        <p:spPr>
          <a:xfrm>
            <a:off x="1295400" y="304800"/>
            <a:ext cx="6858000" cy="1143000"/>
          </a:xfr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5400000" scaled="1"/>
            <a:tileRect/>
          </a:gradFill>
        </p:spPr>
        <p:txBody>
          <a:bodyPr>
            <a:noAutofit/>
          </a:bodyPr>
          <a:lstStyle/>
          <a:p>
            <a:pPr fontAlgn="auto">
              <a:spcAft>
                <a:spcPts val="0"/>
              </a:spcAft>
              <a:defRPr/>
            </a:pPr>
            <a:r>
              <a:rPr lang="en-US" sz="2800" dirty="0">
                <a:solidFill>
                  <a:schemeClr val="tx2">
                    <a:satMod val="130000"/>
                  </a:schemeClr>
                </a:solidFill>
              </a:rPr>
              <a:t/>
            </a:r>
            <a:br>
              <a:rPr lang="en-US" sz="2800" dirty="0">
                <a:solidFill>
                  <a:schemeClr val="tx2">
                    <a:satMod val="130000"/>
                  </a:schemeClr>
                </a:solidFill>
              </a:rPr>
            </a:br>
            <a:r>
              <a:rPr lang="en-US" sz="2800" dirty="0" smtClean="0">
                <a:solidFill>
                  <a:schemeClr val="bg1"/>
                </a:solidFill>
              </a:rPr>
              <a:t>WORKSHOP OBJECTIVES</a:t>
            </a:r>
            <a:br>
              <a:rPr lang="en-US" sz="2800" dirty="0" smtClean="0">
                <a:solidFill>
                  <a:schemeClr val="bg1"/>
                </a:solidFill>
              </a:rPr>
            </a:br>
            <a:endParaRPr lang="en-US" sz="28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box(out)">
                                      <p:cBhvr>
                                        <p:cTn id="7" dur="5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ChangeArrowheads="1"/>
          </p:cNvSpPr>
          <p:nvPr/>
        </p:nvSpPr>
        <p:spPr bwMode="auto">
          <a:xfrm>
            <a:off x="1295400" y="1524000"/>
            <a:ext cx="7162800" cy="4495800"/>
          </a:xfrm>
          <a:prstGeom prst="rect">
            <a:avLst/>
          </a:prstGeom>
          <a:noFill/>
          <a:ln w="9525">
            <a:noFill/>
            <a:miter lim="800000"/>
            <a:headEnd/>
            <a:tailEnd/>
          </a:ln>
          <a:effectLst/>
        </p:spPr>
        <p:txBody>
          <a:bodyPr/>
          <a:lstStyle/>
          <a:p>
            <a:pPr marL="342900" indent="-342900" eaLnBrk="0" hangingPunct="0">
              <a:defRPr/>
            </a:pPr>
            <a:r>
              <a:rPr lang="en-US" sz="3200" dirty="0" smtClean="0"/>
              <a:t>(iii)  discuss and reach agreement on updated planning for key stage activities to include:  (a)    site confirmation of LSE schools and dormitories based on the recently completed site validation study.   If not possible, figure out an action plan on how to identify school sites that will fit the criteria;   </a:t>
            </a:r>
            <a:endParaRPr lang="en-PH" sz="3200" dirty="0" smtClean="0"/>
          </a:p>
        </p:txBody>
      </p:sp>
      <p:sp>
        <p:nvSpPr>
          <p:cNvPr id="143364" name="Rectangle 4"/>
          <p:cNvSpPr>
            <a:spLocks noGrp="1" noChangeArrowheads="1"/>
          </p:cNvSpPr>
          <p:nvPr>
            <p:ph type="title"/>
          </p:nvPr>
        </p:nvSpPr>
        <p:spPr>
          <a:xfrm>
            <a:off x="1295400" y="304800"/>
            <a:ext cx="6858000" cy="1143000"/>
          </a:xfr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5400000" scaled="1"/>
            <a:tileRect/>
          </a:gradFill>
        </p:spPr>
        <p:txBody>
          <a:bodyPr>
            <a:noAutofit/>
          </a:bodyPr>
          <a:lstStyle/>
          <a:p>
            <a:pPr fontAlgn="auto">
              <a:spcAft>
                <a:spcPts val="0"/>
              </a:spcAft>
              <a:defRPr/>
            </a:pPr>
            <a:r>
              <a:rPr lang="en-US" sz="2800" dirty="0">
                <a:solidFill>
                  <a:schemeClr val="tx2">
                    <a:satMod val="130000"/>
                  </a:schemeClr>
                </a:solidFill>
              </a:rPr>
              <a:t/>
            </a:r>
            <a:br>
              <a:rPr lang="en-US" sz="2800" dirty="0">
                <a:solidFill>
                  <a:schemeClr val="tx2">
                    <a:satMod val="130000"/>
                  </a:schemeClr>
                </a:solidFill>
              </a:rPr>
            </a:br>
            <a:r>
              <a:rPr lang="en-US" sz="2800" dirty="0" smtClean="0">
                <a:solidFill>
                  <a:schemeClr val="bg1"/>
                </a:solidFill>
              </a:rPr>
              <a:t>WORKSHOP OBJECTIVES</a:t>
            </a:r>
            <a:br>
              <a:rPr lang="en-US" sz="2800" dirty="0" smtClean="0">
                <a:solidFill>
                  <a:schemeClr val="bg1"/>
                </a:solidFill>
              </a:rPr>
            </a:br>
            <a:endParaRPr lang="en-US" sz="28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box(out)">
                                      <p:cBhvr>
                                        <p:cTn id="7" dur="5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sz="quarter" idx="1"/>
          </p:nvPr>
        </p:nvSpPr>
        <p:spPr>
          <a:xfrm>
            <a:off x="2209800" y="0"/>
            <a:ext cx="6934200" cy="533400"/>
          </a:xfrm>
          <a:solidFill>
            <a:schemeClr val="bg2"/>
          </a:solidFill>
        </p:spPr>
        <p:txBody>
          <a:bodyPr>
            <a:normAutofit/>
          </a:bodyPr>
          <a:lstStyle/>
          <a:p>
            <a:pPr marL="0" indent="0" fontAlgn="auto">
              <a:spcBef>
                <a:spcPts val="0"/>
              </a:spcBef>
              <a:spcAft>
                <a:spcPts val="0"/>
              </a:spcAft>
              <a:buFont typeface="Wingdings" pitchFamily="2" charset="2"/>
              <a:buNone/>
              <a:defRPr/>
            </a:pPr>
            <a:r>
              <a:rPr lang="en-US" altLang="en-US" dirty="0" smtClean="0">
                <a:solidFill>
                  <a:schemeClr val="accent6">
                    <a:lumMod val="75000"/>
                  </a:schemeClr>
                </a:solidFill>
                <a:latin typeface="+mj-lt"/>
              </a:rPr>
              <a:t>WORKSHOP OBJECTIVES</a:t>
            </a:r>
            <a:endParaRPr lang="en-GB" altLang="en-US" dirty="0">
              <a:solidFill>
                <a:schemeClr val="accent6">
                  <a:lumMod val="75000"/>
                </a:schemeClr>
              </a:solidFill>
              <a:latin typeface="+mj-lt"/>
            </a:endParaRPr>
          </a:p>
        </p:txBody>
      </p:sp>
      <p:sp>
        <p:nvSpPr>
          <p:cNvPr id="117764" name="Text Box 4"/>
          <p:cNvSpPr txBox="1">
            <a:spLocks noChangeArrowheads="1"/>
          </p:cNvSpPr>
          <p:nvPr/>
        </p:nvSpPr>
        <p:spPr bwMode="auto">
          <a:xfrm>
            <a:off x="1447800" y="1676400"/>
            <a:ext cx="7315200" cy="5016758"/>
          </a:xfrm>
          <a:prstGeom prst="rect">
            <a:avLst/>
          </a:prstGeom>
          <a:noFill/>
          <a:ln w="9525">
            <a:noFill/>
            <a:miter lim="800000"/>
            <a:headEnd/>
            <a:tailEnd/>
          </a:ln>
          <a:effectLst/>
        </p:spPr>
        <p:txBody>
          <a:bodyPr>
            <a:spAutoFit/>
          </a:bodyPr>
          <a:lstStyle/>
          <a:p>
            <a:pPr marL="742950" indent="-742950" algn="just">
              <a:spcBef>
                <a:spcPct val="20000"/>
              </a:spcBef>
              <a:buClr>
                <a:schemeClr val="accent2"/>
              </a:buClr>
              <a:buSzPct val="80000"/>
              <a:buAutoNum type="alphaLcParenBoth" startAt="2"/>
              <a:defRPr/>
            </a:pPr>
            <a:r>
              <a:rPr lang="en-US" sz="4000" dirty="0" smtClean="0"/>
              <a:t>explain and clarify selection criteria  for choosing the 1,740 scholars out of the some 41,000 list derived from the baseline study and provide deadlines for submission of final list with wait list from each province;   </a:t>
            </a:r>
            <a:endParaRPr lang="en-PH"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0"/>
                                  </p:stCondLst>
                                  <p:childTnLst>
                                    <p:set>
                                      <p:cBhvr>
                                        <p:cTn id="6" dur="1" fill="hold">
                                          <p:stCondLst>
                                            <p:cond delay="0"/>
                                          </p:stCondLst>
                                        </p:cTn>
                                        <p:tgtEl>
                                          <p:spTgt spid="117764">
                                            <p:txEl>
                                              <p:pRg st="0" end="0"/>
                                            </p:txEl>
                                          </p:spTgt>
                                        </p:tgtEl>
                                        <p:attrNameLst>
                                          <p:attrName>style.visibility</p:attrName>
                                        </p:attrNameLst>
                                      </p:cBhvr>
                                      <p:to>
                                        <p:strVal val="visible"/>
                                      </p:to>
                                    </p:set>
                                    <p:animEffect transition="in" filter="wipe(left)">
                                      <p:cBhvr>
                                        <p:cTn id="7" dur="500"/>
                                        <p:tgtEl>
                                          <p:spTgt spid="1177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build="p" autoUpdateAnimBg="0" advAuto="10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029200" y="0"/>
            <a:ext cx="4114800" cy="563563"/>
          </a:xfrm>
          <a:solidFill>
            <a:schemeClr val="bg2"/>
          </a:solidFill>
        </p:spPr>
        <p:txBody>
          <a:bodyPr>
            <a:normAutofit/>
          </a:bodyPr>
          <a:lstStyle/>
          <a:p>
            <a:pPr fontAlgn="auto">
              <a:spcAft>
                <a:spcPts val="0"/>
              </a:spcAft>
              <a:defRPr/>
            </a:pPr>
            <a:r>
              <a:rPr lang="en-US" sz="2600" dirty="0" smtClean="0">
                <a:solidFill>
                  <a:schemeClr val="tx2">
                    <a:satMod val="130000"/>
                  </a:schemeClr>
                </a:solidFill>
              </a:rPr>
              <a:t>WORKSHOP OBJECTIVES</a:t>
            </a:r>
            <a:endParaRPr lang="en-US" sz="2600" dirty="0">
              <a:solidFill>
                <a:schemeClr val="tx2">
                  <a:satMod val="130000"/>
                </a:schemeClr>
              </a:solidFill>
            </a:endParaRPr>
          </a:p>
        </p:txBody>
      </p:sp>
      <p:sp>
        <p:nvSpPr>
          <p:cNvPr id="94211" name="Rectangle 3"/>
          <p:cNvSpPr>
            <a:spLocks noGrp="1" noChangeArrowheads="1"/>
          </p:cNvSpPr>
          <p:nvPr>
            <p:ph sz="quarter" idx="1"/>
          </p:nvPr>
        </p:nvSpPr>
        <p:spPr>
          <a:xfrm>
            <a:off x="1295400" y="762000"/>
            <a:ext cx="7497763" cy="5257800"/>
          </a:xfrm>
        </p:spPr>
        <p:txBody>
          <a:bodyPr>
            <a:noAutofit/>
          </a:bodyPr>
          <a:lstStyle/>
          <a:p>
            <a:pPr marL="365760" indent="-283464">
              <a:buFont typeface="Wingdings 2"/>
              <a:buChar char=""/>
              <a:defRPr/>
            </a:pPr>
            <a:endParaRPr lang="en-US" sz="2800" dirty="0" smtClean="0"/>
          </a:p>
          <a:p>
            <a:pPr marL="365760" indent="-283464">
              <a:buFont typeface="Wingdings 2"/>
              <a:buChar char=""/>
              <a:defRPr/>
            </a:pPr>
            <a:endParaRPr lang="en-US" sz="2800" dirty="0" smtClean="0"/>
          </a:p>
          <a:p>
            <a:pPr marL="365760" indent="-283464">
              <a:buFont typeface="Wingdings 2"/>
              <a:buChar char=""/>
              <a:defRPr/>
            </a:pPr>
            <a:endParaRPr lang="en-US" sz="2800" dirty="0" smtClean="0"/>
          </a:p>
          <a:p>
            <a:pPr marL="365760" indent="-283464">
              <a:buNone/>
              <a:defRPr/>
            </a:pPr>
            <a:r>
              <a:rPr lang="en-US" sz="2800" dirty="0" smtClean="0"/>
              <a:t>  (c)   confirm school beneficiaries for the school grants;   </a:t>
            </a:r>
          </a:p>
          <a:p>
            <a:pPr marL="653796" indent="-571500">
              <a:buAutoNum type="romanLcParenBoth" startAt="4"/>
              <a:defRPr/>
            </a:pPr>
            <a:r>
              <a:rPr lang="en-US" sz="2800" dirty="0" smtClean="0"/>
              <a:t>central implementing IUs to present targeted outputs 1 and 2;  </a:t>
            </a:r>
          </a:p>
          <a:p>
            <a:pPr marL="653796" indent="-571500">
              <a:buNone/>
              <a:defRPr/>
            </a:pPr>
            <a:r>
              <a:rPr lang="en-US" sz="2800" dirty="0" smtClean="0"/>
              <a:t>(v)   discuss detailed implementation procedures as well as ADB/MOF related guidelines and schedules.</a:t>
            </a:r>
            <a:endParaRPr lang="en-PH"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7" name="Rectangle 13"/>
          <p:cNvSpPr>
            <a:spLocks noGrp="1" noChangeArrowheads="1"/>
          </p:cNvSpPr>
          <p:nvPr>
            <p:ph type="title"/>
          </p:nvPr>
        </p:nvSpPr>
        <p:spPr>
          <a:xfrm>
            <a:off x="1828800" y="1676400"/>
            <a:ext cx="6324600" cy="2514600"/>
          </a:xfrm>
          <a:solidFill>
            <a:schemeClr val="bg2"/>
          </a:solidFill>
        </p:spPr>
        <p:txBody>
          <a:bodyPr>
            <a:noAutofit/>
          </a:bodyPr>
          <a:lstStyle/>
          <a:p>
            <a:pPr algn="ctr" fontAlgn="auto">
              <a:spcAft>
                <a:spcPts val="0"/>
              </a:spcAft>
              <a:defRPr/>
            </a:pPr>
            <a:r>
              <a:rPr lang="en-US" altLang="zh-TW" sz="7200" dirty="0" smtClean="0">
                <a:solidFill>
                  <a:schemeClr val="accent6">
                    <a:lumMod val="75000"/>
                  </a:schemeClr>
                </a:solidFill>
                <a:latin typeface="Berlin Sans FB" pitchFamily="34" charset="0"/>
                <a:ea typeface="新細明體" charset="-120"/>
              </a:rPr>
              <a:t>Some Tips on Project Management:</a:t>
            </a:r>
            <a:br>
              <a:rPr lang="en-US" altLang="zh-TW" sz="7200" dirty="0" smtClean="0">
                <a:solidFill>
                  <a:schemeClr val="accent6">
                    <a:lumMod val="75000"/>
                  </a:schemeClr>
                </a:solidFill>
                <a:latin typeface="Berlin Sans FB" pitchFamily="34" charset="0"/>
                <a:ea typeface="新細明體" charset="-120"/>
              </a:rPr>
            </a:br>
            <a:r>
              <a:rPr lang="en-US" altLang="zh-TW" sz="7200" dirty="0" smtClean="0">
                <a:solidFill>
                  <a:schemeClr val="accent6">
                    <a:lumMod val="75000"/>
                  </a:schemeClr>
                </a:solidFill>
                <a:latin typeface="Berlin Sans FB" pitchFamily="34" charset="0"/>
                <a:ea typeface="新細明體" charset="-120"/>
              </a:rPr>
              <a:t>Why </a:t>
            </a:r>
            <a:r>
              <a:rPr lang="en-US" altLang="zh-TW" sz="7200" dirty="0">
                <a:solidFill>
                  <a:schemeClr val="accent6">
                    <a:lumMod val="75000"/>
                  </a:schemeClr>
                </a:solidFill>
                <a:latin typeface="Berlin Sans FB" pitchFamily="34" charset="0"/>
                <a:ea typeface="新細明體" charset="-120"/>
              </a:rPr>
              <a:t>Projects Go </a:t>
            </a:r>
            <a:r>
              <a:rPr lang="en-US" altLang="zh-TW" sz="7200" dirty="0" smtClean="0">
                <a:solidFill>
                  <a:schemeClr val="accent6">
                    <a:lumMod val="75000"/>
                  </a:schemeClr>
                </a:solidFill>
                <a:latin typeface="Berlin Sans FB" pitchFamily="34" charset="0"/>
                <a:ea typeface="新細明體" charset="-120"/>
              </a:rPr>
              <a:t>Wrong…</a:t>
            </a:r>
            <a:endParaRPr lang="en-US" altLang="zh-TW" sz="7200" dirty="0">
              <a:solidFill>
                <a:schemeClr val="accent6">
                  <a:lumMod val="75000"/>
                </a:schemeClr>
              </a:solidFill>
              <a:latin typeface="Berlin Sans FB" pitchFamily="34" charset="0"/>
              <a:ea typeface="新細明體" charset="-120"/>
            </a:endParaRPr>
          </a:p>
        </p:txBody>
      </p:sp>
      <p:sp>
        <p:nvSpPr>
          <p:cNvPr id="36882" name="Rectangle 18"/>
          <p:cNvSpPr>
            <a:spLocks noChangeArrowheads="1"/>
          </p:cNvSpPr>
          <p:nvPr/>
        </p:nvSpPr>
        <p:spPr bwMode="auto">
          <a:xfrm>
            <a:off x="1295400" y="1447800"/>
            <a:ext cx="7620000" cy="5257800"/>
          </a:xfrm>
          <a:prstGeom prst="rect">
            <a:avLst/>
          </a:prstGeom>
          <a:noFill/>
          <a:ln w="9525">
            <a:noFill/>
            <a:miter lim="800000"/>
            <a:headEnd/>
            <a:tailEnd/>
          </a:ln>
          <a:effectLst/>
        </p:spPr>
        <p:txBody>
          <a:bodyPr/>
          <a:lstStyle/>
          <a:p>
            <a:pPr marL="609600" indent="-609600">
              <a:lnSpc>
                <a:spcPct val="85000"/>
              </a:lnSpc>
              <a:spcBef>
                <a:spcPct val="30000"/>
              </a:spcBef>
              <a:buClr>
                <a:schemeClr val="accent2"/>
              </a:buClr>
              <a:buFont typeface="Wingdings" pitchFamily="2" charset="2"/>
              <a:buNone/>
              <a:defRPr/>
            </a:pPr>
            <a:endParaRPr lang="en-US" sz="2800">
              <a:effectLst>
                <a:outerShdw blurRad="38100" dist="38100" dir="2700000" algn="tl">
                  <a:srgbClr val="FFFFFF"/>
                </a:outerShdw>
              </a:effectLst>
              <a:latin typeface="Berlin Sans FB" pitchFamily="34" charset="0"/>
            </a:endParaRPr>
          </a:p>
          <a:p>
            <a:pPr marL="609600" indent="-609600">
              <a:lnSpc>
                <a:spcPct val="85000"/>
              </a:lnSpc>
              <a:spcBef>
                <a:spcPct val="30000"/>
              </a:spcBef>
              <a:buClr>
                <a:schemeClr val="accent2"/>
              </a:buClr>
              <a:buFont typeface="Wingdings" pitchFamily="2" charset="2"/>
              <a:buNone/>
              <a:defRPr/>
            </a:pPr>
            <a:endParaRPr lang="en-US" sz="2800">
              <a:effectLst>
                <a:outerShdw blurRad="38100" dist="38100" dir="2700000" algn="tl">
                  <a:srgbClr val="FFFFFF"/>
                </a:outerShdw>
              </a:effectLst>
              <a:latin typeface="Berlin Sans FB"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duh.jpg"/>
          <p:cNvPicPr>
            <a:picLocks noChangeAspect="1"/>
          </p:cNvPicPr>
          <p:nvPr/>
        </p:nvPicPr>
        <p:blipFill>
          <a:blip r:embed="rId2" cstate="print"/>
          <a:srcRect/>
          <a:stretch>
            <a:fillRect/>
          </a:stretch>
        </p:blipFill>
        <p:spPr bwMode="auto">
          <a:xfrm>
            <a:off x="1447800" y="3308350"/>
            <a:ext cx="7010400" cy="3549650"/>
          </a:xfrm>
          <a:prstGeom prst="rect">
            <a:avLst/>
          </a:prstGeom>
          <a:noFill/>
          <a:ln w="9525">
            <a:noFill/>
            <a:miter lim="800000"/>
            <a:headEnd/>
            <a:tailEnd/>
          </a:ln>
        </p:spPr>
      </p:pic>
      <p:sp>
        <p:nvSpPr>
          <p:cNvPr id="4" name="Rectangle 12"/>
          <p:cNvSpPr>
            <a:spLocks noGrp="1" noChangeArrowheads="1"/>
          </p:cNvSpPr>
          <p:nvPr>
            <p:ph sz="quarter" idx="1"/>
          </p:nvPr>
        </p:nvSpPr>
        <p:spPr>
          <a:xfrm>
            <a:off x="1066800" y="0"/>
            <a:ext cx="7497763" cy="3352800"/>
          </a:xfrm>
        </p:spPr>
        <p:txBody>
          <a:bodyPr>
            <a:normAutofit/>
          </a:bodyPr>
          <a:lstStyle/>
          <a:p>
            <a:pPr marL="609600" indent="-609600" fontAlgn="auto">
              <a:lnSpc>
                <a:spcPct val="85000"/>
              </a:lnSpc>
              <a:spcBef>
                <a:spcPct val="30000"/>
              </a:spcBef>
              <a:spcAft>
                <a:spcPts val="0"/>
              </a:spcAft>
              <a:buSzTx/>
              <a:buFont typeface="Wingdings" pitchFamily="2" charset="2"/>
              <a:buNone/>
              <a:defRPr/>
            </a:pPr>
            <a:endParaRPr lang="en-US" altLang="zh-TW" sz="4000" dirty="0">
              <a:solidFill>
                <a:schemeClr val="bg2">
                  <a:lumMod val="10000"/>
                </a:schemeClr>
              </a:solidFill>
              <a:effectLst>
                <a:outerShdw blurRad="38100" dist="38100" dir="2700000" algn="tl">
                  <a:srgbClr val="FFFFFF"/>
                </a:outerShdw>
              </a:effectLst>
              <a:latin typeface="Berlin Sans FB" pitchFamily="34" charset="0"/>
              <a:ea typeface="新細明體" charset="-120"/>
            </a:endParaRPr>
          </a:p>
          <a:p>
            <a:pPr marL="609600" indent="-609600" fontAlgn="auto">
              <a:spcAft>
                <a:spcPts val="0"/>
              </a:spcAft>
              <a:buFont typeface="Wingdings 2"/>
              <a:buChar char=""/>
              <a:defRPr/>
            </a:pPr>
            <a:r>
              <a:rPr lang="en-US" sz="4000" dirty="0" smtClean="0">
                <a:solidFill>
                  <a:schemeClr val="bg2">
                    <a:lumMod val="10000"/>
                  </a:schemeClr>
                </a:solidFill>
              </a:rPr>
              <a:t>Many </a:t>
            </a:r>
            <a:r>
              <a:rPr lang="en-US" sz="4000" dirty="0">
                <a:solidFill>
                  <a:schemeClr val="bg2">
                    <a:lumMod val="10000"/>
                  </a:schemeClr>
                </a:solidFill>
              </a:rPr>
              <a:t>things </a:t>
            </a:r>
            <a:r>
              <a:rPr lang="en-US" sz="4000" dirty="0" smtClean="0">
                <a:solidFill>
                  <a:schemeClr val="bg2">
                    <a:lumMod val="10000"/>
                  </a:schemeClr>
                </a:solidFill>
              </a:rPr>
              <a:t>can </a:t>
            </a:r>
            <a:r>
              <a:rPr lang="en-US" sz="4000" dirty="0">
                <a:solidFill>
                  <a:schemeClr val="bg2">
                    <a:lumMod val="10000"/>
                  </a:schemeClr>
                </a:solidFill>
              </a:rPr>
              <a:t>go wrong </a:t>
            </a:r>
            <a:r>
              <a:rPr lang="en-US" sz="4000" dirty="0" smtClean="0">
                <a:solidFill>
                  <a:schemeClr val="bg2">
                    <a:lumMod val="10000"/>
                  </a:schemeClr>
                </a:solidFill>
              </a:rPr>
              <a:t>in </a:t>
            </a:r>
            <a:r>
              <a:rPr lang="en-US" sz="4000" dirty="0">
                <a:solidFill>
                  <a:schemeClr val="bg2">
                    <a:lumMod val="10000"/>
                  </a:schemeClr>
                </a:solidFill>
              </a:rPr>
              <a:t>project management. </a:t>
            </a:r>
            <a:r>
              <a:rPr lang="en-US" sz="4000" dirty="0" smtClean="0">
                <a:solidFill>
                  <a:schemeClr val="bg2">
                    <a:lumMod val="10000"/>
                  </a:schemeClr>
                </a:solidFill>
              </a:rPr>
              <a:t> These are due to </a:t>
            </a:r>
            <a:r>
              <a:rPr lang="en-US" sz="4000" i="1" dirty="0" smtClean="0">
                <a:solidFill>
                  <a:schemeClr val="accent2"/>
                </a:solidFill>
                <a:effectLst>
                  <a:outerShdw blurRad="38100" dist="38100" dir="2700000" algn="tl">
                    <a:srgbClr val="000000">
                      <a:alpha val="43137"/>
                    </a:srgbClr>
                  </a:outerShdw>
                </a:effectLst>
              </a:rPr>
              <a:t>‘barriers’ </a:t>
            </a:r>
            <a:r>
              <a:rPr lang="en-US" sz="4000" dirty="0" smtClean="0">
                <a:solidFill>
                  <a:schemeClr val="bg2">
                    <a:lumMod val="10000"/>
                  </a:schemeClr>
                </a:solidFill>
              </a:rPr>
              <a:t>such as…</a:t>
            </a:r>
            <a:endParaRPr lang="en-US" altLang="zh-TW" sz="4000" dirty="0">
              <a:solidFill>
                <a:schemeClr val="bg2">
                  <a:lumMod val="10000"/>
                </a:schemeClr>
              </a:solidFill>
              <a:effectLst>
                <a:outerShdw blurRad="38100" dist="38100" dir="2700000" algn="tl">
                  <a:srgbClr val="000000"/>
                </a:outerShdw>
              </a:effectLst>
              <a:latin typeface="Berlin Sans FB" pitchFamily="34" charset="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upRight)">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6400"/>
            <a:ext cx="8305800" cy="5181600"/>
          </a:xfrm>
          <a:solidFill>
            <a:schemeClr val="accent6">
              <a:lumMod val="50000"/>
            </a:schemeClr>
          </a:solidFill>
        </p:spPr>
        <p:txBody>
          <a:bodyPr/>
          <a:lstStyle/>
          <a:p>
            <a:pPr marL="609600" indent="-609600" fontAlgn="auto">
              <a:spcAft>
                <a:spcPts val="0"/>
              </a:spcAft>
              <a:defRPr/>
            </a:pPr>
            <a:r>
              <a:rPr lang="en-US" b="1" u="sng" dirty="0" smtClean="0">
                <a:solidFill>
                  <a:schemeClr val="accent2"/>
                </a:solidFill>
                <a:effectLst>
                  <a:outerShdw blurRad="38100" dist="38100" dir="2700000" algn="tl">
                    <a:srgbClr val="000000">
                      <a:alpha val="43137"/>
                    </a:srgbClr>
                  </a:outerShdw>
                </a:effectLst>
              </a:rPr>
              <a:t>Poor Communication </a:t>
            </a:r>
            <a:r>
              <a:rPr lang="en-US" b="1" dirty="0" smtClean="0">
                <a:solidFill>
                  <a:schemeClr val="bg2">
                    <a:lumMod val="25000"/>
                  </a:schemeClr>
                </a:solidFill>
                <a:effectLst>
                  <a:outerShdw blurRad="38100" dist="38100" dir="2700000" algn="tl">
                    <a:srgbClr val="000000">
                      <a:alpha val="43137"/>
                    </a:srgbClr>
                  </a:outerShdw>
                </a:effectLst>
              </a:rPr>
              <a:t/>
            </a:r>
            <a:br>
              <a:rPr lang="en-US" b="1" dirty="0" smtClean="0">
                <a:solidFill>
                  <a:schemeClr val="bg2">
                    <a:lumMod val="25000"/>
                  </a:schemeClr>
                </a:solidFill>
                <a:effectLst>
                  <a:outerShdw blurRad="38100" dist="38100" dir="2700000" algn="tl">
                    <a:srgbClr val="000000">
                      <a:alpha val="43137"/>
                    </a:srgbClr>
                  </a:outerShdw>
                </a:effectLst>
              </a:rPr>
            </a:br>
            <a:r>
              <a:rPr lang="en-US" sz="3600" dirty="0" smtClean="0">
                <a:solidFill>
                  <a:schemeClr val="bg1"/>
                </a:solidFill>
              </a:rPr>
              <a:t>Many times a project may fail because the project team </a:t>
            </a:r>
            <a:r>
              <a:rPr lang="en-US" sz="3600" i="1" dirty="0" smtClean="0">
                <a:solidFill>
                  <a:schemeClr val="bg1"/>
                </a:solidFill>
              </a:rPr>
              <a:t>does not know exactly </a:t>
            </a:r>
            <a:r>
              <a:rPr lang="en-US" sz="3600" dirty="0" smtClean="0">
                <a:solidFill>
                  <a:schemeClr val="bg1"/>
                </a:solidFill>
              </a:rPr>
              <a:t>what to get done or what's already been done. </a:t>
            </a:r>
            <a:endParaRPr lang="en-US"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1662</TotalTime>
  <Words>277</Words>
  <Application>Microsoft Office PowerPoint</Application>
  <PresentationFormat>On-screen Show (4:3)</PresentationFormat>
  <Paragraphs>52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Median</vt:lpstr>
      <vt:lpstr>   Secondary education sector project (SESDP)    Inception workshop </vt:lpstr>
      <vt:lpstr>           WORKSHOP OBJECTIVES </vt:lpstr>
      <vt:lpstr> WORKSHOP OBJECTIVES </vt:lpstr>
      <vt:lpstr> WORKSHOP OBJECTIVES </vt:lpstr>
      <vt:lpstr>Slide 5</vt:lpstr>
      <vt:lpstr>WORKSHOP OBJECTIVES</vt:lpstr>
      <vt:lpstr>Some Tips on Project Management: Why Projects Go Wrong…</vt:lpstr>
      <vt:lpstr>Slide 8</vt:lpstr>
      <vt:lpstr>Poor Communication  Many times a project may fail because the project team does not know exactly what to get done or what's already been done. </vt:lpstr>
      <vt:lpstr>Slide 10</vt:lpstr>
      <vt:lpstr>Why Projects Go Wrong</vt:lpstr>
      <vt:lpstr>HOW DO WE MANAGE  SUCH BARRIERS?</vt:lpstr>
      <vt:lpstr>What is a SMART Goal?</vt:lpstr>
      <vt:lpstr>Slide 14</vt:lpstr>
    </vt:vector>
  </TitlesOfParts>
  <Company>Intem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BESDP</dc:title>
  <dc:creator>Bernadette Gonzales</dc:creator>
  <cp:lastModifiedBy>hp</cp:lastModifiedBy>
  <cp:revision>121</cp:revision>
  <dcterms:created xsi:type="dcterms:W3CDTF">2009-03-17T22:32:53Z</dcterms:created>
  <dcterms:modified xsi:type="dcterms:W3CDTF">2012-10-01T09:38:53Z</dcterms:modified>
</cp:coreProperties>
</file>