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5" r:id="rId5"/>
    <p:sldId id="261" r:id="rId6"/>
    <p:sldId id="266" r:id="rId7"/>
    <p:sldId id="268" r:id="rId8"/>
    <p:sldId id="269" r:id="rId9"/>
    <p:sldId id="271" r:id="rId10"/>
    <p:sldId id="270" r:id="rId11"/>
    <p:sldId id="272" r:id="rId12"/>
    <p:sldId id="267" r:id="rId13"/>
    <p:sldId id="263" r:id="rId1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00"/>
    <a:srgbClr val="660033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5305" autoAdjust="0"/>
  </p:normalViewPr>
  <p:slideViewPr>
    <p:cSldViewPr>
      <p:cViewPr varScale="1">
        <p:scale>
          <a:sx n="58" d="100"/>
          <a:sy n="58" d="100"/>
        </p:scale>
        <p:origin x="-15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3FABE9-17B7-4626-8688-25DD28BFE3D7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B87252-C3B2-46F9-85A4-8DB3DC0E667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99138-67C2-4980-8E9E-9D485397CEDF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0E3693-B0AC-4F89-B2A3-2CFE44570D75}" type="slidenum">
              <a:rPr 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C57B4-B8A4-4440-83EA-D373FC51AA44}" type="slidenum">
              <a:rPr 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So here you see what will happen, and who will be the implementing units involved…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C0089F-C729-49A0-B798-638CBAFE72C2}" type="slidenum">
              <a:rPr 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CBCD-BD03-49FA-97E7-EE545621CA50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B49A-39C5-4C7F-8BD0-EEA7B8F377A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689C-B7B5-4AF1-9814-5A59090043C5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460E-01DC-4A64-A6A5-9D5581BEC3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8BDF-F6C5-4927-B067-ED8D7B4BE7FC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EF55-2822-4D6E-B98E-AC0BBA9854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5F6A-7414-42EC-9188-C185E5CC04B0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A52B-59B7-4EFC-AFB7-3ABF17897EA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24D7-5541-42B8-AF6D-9FDBD13602FF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CA06-FE24-465F-8B3D-A2ABA64752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0ADD-05DA-40C6-9EF8-63336CF50064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170D-3FA7-4A96-90D7-D304F86E197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2F0-8FA3-43AF-9566-AECAAB7E6C3C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D7FE-BE35-4ACC-814F-B1665A5DB1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E7B2-B4E2-4A04-A36D-59B015E43E11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D768-6F24-43D2-96D6-835A5BC17DE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E762-FCC9-4CA3-B55D-230A95280050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2A31-3328-46C5-82E7-04F36FBB36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C4E4-0E6C-4898-919C-90CA202166AD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314F-D680-4C07-9257-AD9AAB61EA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840D-08A0-4679-9656-81DA7475CB1F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0C50-DFEB-40E6-8A6D-369F3AD600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8A8F6-5830-464F-AD05-FA1648CE3A04}" type="datetimeFigureOut">
              <a:rPr lang="th-TH"/>
              <a:pPr>
                <a:defRPr/>
              </a:pPr>
              <a:t>28/09/55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C25652-AFE9-4CE8-822D-F21AA96363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Output 2</a:t>
            </a:r>
            <a:endParaRPr lang="th-TH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524000"/>
          </a:xfrm>
          <a:solidFill>
            <a:schemeClr val="tx1">
              <a:alpha val="59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IMPROVED DELIVERY OF </a:t>
            </a:r>
            <a:endParaRPr lang="it-IT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NEW </a:t>
            </a: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SES CURRICULA </a:t>
            </a:r>
            <a:endParaRPr lang="th-TH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5" name="Picture 4" descr="sesdp-logo-optim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344773" cy="336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eft Arrow 187"/>
          <p:cNvSpPr/>
          <p:nvPr/>
        </p:nvSpPr>
        <p:spPr>
          <a:xfrm>
            <a:off x="7010400" y="5867400"/>
            <a:ext cx="3810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2743200" y="3505200"/>
            <a:ext cx="5241925" cy="1066800"/>
            <a:chOff x="2743200" y="3505200"/>
            <a:chExt cx="5242121" cy="1066800"/>
          </a:xfrm>
        </p:grpSpPr>
        <p:sp>
          <p:nvSpPr>
            <p:cNvPr id="102" name="Freeform 101"/>
            <p:cNvSpPr/>
            <p:nvPr/>
          </p:nvSpPr>
          <p:spPr>
            <a:xfrm>
              <a:off x="2743200" y="3810000"/>
              <a:ext cx="5242121" cy="762000"/>
            </a:xfrm>
            <a:custGeom>
              <a:avLst/>
              <a:gdLst>
                <a:gd name="connsiteX0" fmla="*/ 0 w 2575121"/>
                <a:gd name="connsiteY0" fmla="*/ 52389 h 523886"/>
                <a:gd name="connsiteX1" fmla="*/ 15344 w 2575121"/>
                <a:gd name="connsiteY1" fmla="*/ 15344 h 523886"/>
                <a:gd name="connsiteX2" fmla="*/ 52389 w 2575121"/>
                <a:gd name="connsiteY2" fmla="*/ 0 h 523886"/>
                <a:gd name="connsiteX3" fmla="*/ 2522732 w 2575121"/>
                <a:gd name="connsiteY3" fmla="*/ 0 h 523886"/>
                <a:gd name="connsiteX4" fmla="*/ 2559777 w 2575121"/>
                <a:gd name="connsiteY4" fmla="*/ 15344 h 523886"/>
                <a:gd name="connsiteX5" fmla="*/ 2575121 w 2575121"/>
                <a:gd name="connsiteY5" fmla="*/ 52389 h 523886"/>
                <a:gd name="connsiteX6" fmla="*/ 2575121 w 2575121"/>
                <a:gd name="connsiteY6" fmla="*/ 471497 h 523886"/>
                <a:gd name="connsiteX7" fmla="*/ 2559777 w 2575121"/>
                <a:gd name="connsiteY7" fmla="*/ 508542 h 523886"/>
                <a:gd name="connsiteX8" fmla="*/ 2522732 w 2575121"/>
                <a:gd name="connsiteY8" fmla="*/ 523886 h 523886"/>
                <a:gd name="connsiteX9" fmla="*/ 52389 w 2575121"/>
                <a:gd name="connsiteY9" fmla="*/ 523886 h 523886"/>
                <a:gd name="connsiteX10" fmla="*/ 15344 w 2575121"/>
                <a:gd name="connsiteY10" fmla="*/ 508542 h 523886"/>
                <a:gd name="connsiteX11" fmla="*/ 0 w 2575121"/>
                <a:gd name="connsiteY11" fmla="*/ 471497 h 523886"/>
                <a:gd name="connsiteX12" fmla="*/ 0 w 2575121"/>
                <a:gd name="connsiteY12" fmla="*/ 52389 h 5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5121" h="523886">
                  <a:moveTo>
                    <a:pt x="0" y="52389"/>
                  </a:moveTo>
                  <a:cubicBezTo>
                    <a:pt x="0" y="38495"/>
                    <a:pt x="5520" y="25169"/>
                    <a:pt x="15344" y="15344"/>
                  </a:cubicBezTo>
                  <a:cubicBezTo>
                    <a:pt x="25169" y="5519"/>
                    <a:pt x="38494" y="0"/>
                    <a:pt x="52389" y="0"/>
                  </a:cubicBezTo>
                  <a:lnTo>
                    <a:pt x="2522732" y="0"/>
                  </a:lnTo>
                  <a:cubicBezTo>
                    <a:pt x="2536626" y="0"/>
                    <a:pt x="2549952" y="5520"/>
                    <a:pt x="2559777" y="15344"/>
                  </a:cubicBezTo>
                  <a:cubicBezTo>
                    <a:pt x="2569602" y="25169"/>
                    <a:pt x="2575121" y="38494"/>
                    <a:pt x="2575121" y="52389"/>
                  </a:cubicBezTo>
                  <a:lnTo>
                    <a:pt x="2575121" y="471497"/>
                  </a:lnTo>
                  <a:cubicBezTo>
                    <a:pt x="2575121" y="485391"/>
                    <a:pt x="2569601" y="498717"/>
                    <a:pt x="2559777" y="508542"/>
                  </a:cubicBezTo>
                  <a:cubicBezTo>
                    <a:pt x="2549952" y="518367"/>
                    <a:pt x="2536627" y="523886"/>
                    <a:pt x="2522732" y="523886"/>
                  </a:cubicBezTo>
                  <a:lnTo>
                    <a:pt x="52389" y="523886"/>
                  </a:lnTo>
                  <a:cubicBezTo>
                    <a:pt x="38495" y="523886"/>
                    <a:pt x="25169" y="518366"/>
                    <a:pt x="15344" y="508542"/>
                  </a:cubicBezTo>
                  <a:cubicBezTo>
                    <a:pt x="5519" y="498717"/>
                    <a:pt x="0" y="485392"/>
                    <a:pt x="0" y="471497"/>
                  </a:cubicBezTo>
                  <a:lnTo>
                    <a:pt x="0" y="52389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1694" tIns="21694" rIns="21694" bIns="21694" spcCol="1270" anchor="ctr"/>
            <a:lstStyle/>
            <a:p>
              <a:pPr marL="1371600" indent="2457450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ln w="18415" cmpd="sng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INCENTIVES / </a:t>
              </a:r>
            </a:p>
            <a:p>
              <a:pPr marL="1371600" indent="2457450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ln w="18415" cmpd="sng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TALENT </a:t>
              </a:r>
            </a:p>
            <a:p>
              <a:pPr marL="1371600" indent="2457450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ln w="18415" cmpd="sng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RETENTION </a:t>
              </a:r>
            </a:p>
            <a:p>
              <a:pPr marL="1371600" indent="2457450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ln w="18415" cmpd="sng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STRATEGY</a:t>
              </a:r>
              <a:endParaRPr lang="en-US" sz="900" dirty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743200" y="3505200"/>
              <a:ext cx="1215429" cy="413332"/>
            </a:xfrm>
            <a:custGeom>
              <a:avLst/>
              <a:gdLst>
                <a:gd name="connsiteX0" fmla="*/ 0 w 1215429"/>
                <a:gd name="connsiteY0" fmla="*/ 41333 h 413332"/>
                <a:gd name="connsiteX1" fmla="*/ 12106 w 1215429"/>
                <a:gd name="connsiteY1" fmla="*/ 12106 h 413332"/>
                <a:gd name="connsiteX2" fmla="*/ 41333 w 1215429"/>
                <a:gd name="connsiteY2" fmla="*/ 0 h 413332"/>
                <a:gd name="connsiteX3" fmla="*/ 1174096 w 1215429"/>
                <a:gd name="connsiteY3" fmla="*/ 0 h 413332"/>
                <a:gd name="connsiteX4" fmla="*/ 1203323 w 1215429"/>
                <a:gd name="connsiteY4" fmla="*/ 12106 h 413332"/>
                <a:gd name="connsiteX5" fmla="*/ 1215429 w 1215429"/>
                <a:gd name="connsiteY5" fmla="*/ 41333 h 413332"/>
                <a:gd name="connsiteX6" fmla="*/ 1215429 w 1215429"/>
                <a:gd name="connsiteY6" fmla="*/ 371999 h 413332"/>
                <a:gd name="connsiteX7" fmla="*/ 1203323 w 1215429"/>
                <a:gd name="connsiteY7" fmla="*/ 401226 h 413332"/>
                <a:gd name="connsiteX8" fmla="*/ 1174096 w 1215429"/>
                <a:gd name="connsiteY8" fmla="*/ 413332 h 413332"/>
                <a:gd name="connsiteX9" fmla="*/ 41333 w 1215429"/>
                <a:gd name="connsiteY9" fmla="*/ 413332 h 413332"/>
                <a:gd name="connsiteX10" fmla="*/ 12106 w 1215429"/>
                <a:gd name="connsiteY10" fmla="*/ 401226 h 413332"/>
                <a:gd name="connsiteX11" fmla="*/ 0 w 1215429"/>
                <a:gd name="connsiteY11" fmla="*/ 371999 h 413332"/>
                <a:gd name="connsiteX12" fmla="*/ 0 w 1215429"/>
                <a:gd name="connsiteY12" fmla="*/ 41333 h 41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5429" h="413332">
                  <a:moveTo>
                    <a:pt x="0" y="41333"/>
                  </a:moveTo>
                  <a:cubicBezTo>
                    <a:pt x="0" y="30371"/>
                    <a:pt x="4355" y="19858"/>
                    <a:pt x="12106" y="12106"/>
                  </a:cubicBezTo>
                  <a:cubicBezTo>
                    <a:pt x="19857" y="4355"/>
                    <a:pt x="30371" y="0"/>
                    <a:pt x="41333" y="0"/>
                  </a:cubicBezTo>
                  <a:lnTo>
                    <a:pt x="1174096" y="0"/>
                  </a:lnTo>
                  <a:cubicBezTo>
                    <a:pt x="1185058" y="0"/>
                    <a:pt x="1195571" y="4355"/>
                    <a:pt x="1203323" y="12106"/>
                  </a:cubicBezTo>
                  <a:cubicBezTo>
                    <a:pt x="1211074" y="19857"/>
                    <a:pt x="1215429" y="30371"/>
                    <a:pt x="1215429" y="41333"/>
                  </a:cubicBezTo>
                  <a:lnTo>
                    <a:pt x="1215429" y="371999"/>
                  </a:lnTo>
                  <a:cubicBezTo>
                    <a:pt x="1215429" y="382961"/>
                    <a:pt x="1211074" y="393474"/>
                    <a:pt x="1203323" y="401226"/>
                  </a:cubicBezTo>
                  <a:cubicBezTo>
                    <a:pt x="1195572" y="408977"/>
                    <a:pt x="1185058" y="413332"/>
                    <a:pt x="1174096" y="413332"/>
                  </a:cubicBezTo>
                  <a:lnTo>
                    <a:pt x="41333" y="413332"/>
                  </a:lnTo>
                  <a:cubicBezTo>
                    <a:pt x="30371" y="413332"/>
                    <a:pt x="19858" y="408977"/>
                    <a:pt x="12106" y="401226"/>
                  </a:cubicBezTo>
                  <a:cubicBezTo>
                    <a:pt x="4355" y="393475"/>
                    <a:pt x="0" y="382961"/>
                    <a:pt x="0" y="371999"/>
                  </a:cubicBezTo>
                  <a:lnTo>
                    <a:pt x="0" y="4133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091" tIns="19091" rIns="19091" bIns="19091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bertus Extra Bold" pitchFamily="34" charset="0"/>
                </a:rPr>
                <a:t>ADMIN SUPPORT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600200" y="3429000"/>
            <a:ext cx="1295400" cy="2743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26"/>
          <p:cNvCxnSpPr/>
          <p:nvPr/>
        </p:nvCxnSpPr>
        <p:spPr>
          <a:xfrm flipV="1">
            <a:off x="6096000" y="2667000"/>
            <a:ext cx="609600" cy="457200"/>
          </a:xfrm>
          <a:prstGeom prst="curvedConnector3">
            <a:avLst>
              <a:gd name="adj1" fmla="val 100000"/>
            </a:avLst>
          </a:prstGeom>
          <a:ln>
            <a:solidFill>
              <a:srgbClr val="FFC000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46" idx="4"/>
          </p:cNvCxnSpPr>
          <p:nvPr/>
        </p:nvCxnSpPr>
        <p:spPr>
          <a:xfrm rot="16200000" flipH="1">
            <a:off x="3729037" y="1671638"/>
            <a:ext cx="2981325" cy="838200"/>
          </a:xfrm>
          <a:prstGeom prst="curvedConnector3">
            <a:avLst>
              <a:gd name="adj1" fmla="val 50000"/>
            </a:avLst>
          </a:prstGeom>
          <a:ln>
            <a:solidFill>
              <a:srgbClr val="006600"/>
            </a:solidFill>
            <a:prstDash val="sysDash"/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271" name="Rectangle 78"/>
          <p:cNvSpPr>
            <a:spLocks noChangeArrowheads="1"/>
          </p:cNvSpPr>
          <p:nvPr/>
        </p:nvSpPr>
        <p:spPr bwMode="auto">
          <a:xfrm>
            <a:off x="0" y="838200"/>
            <a:ext cx="85994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" name="Freeform 80"/>
          <p:cNvSpPr/>
          <p:nvPr/>
        </p:nvSpPr>
        <p:spPr>
          <a:xfrm rot="21480755">
            <a:off x="212080" y="3108540"/>
            <a:ext cx="970045" cy="14150"/>
          </a:xfrm>
          <a:custGeom>
            <a:avLst/>
            <a:gdLst>
              <a:gd name="connsiteX0" fmla="*/ 0 w 970045"/>
              <a:gd name="connsiteY0" fmla="*/ 7075 h 14150"/>
              <a:gd name="connsiteX1" fmla="*/ 970045 w 970045"/>
              <a:gd name="connsiteY1" fmla="*/ 7075 h 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0045" h="14150">
                <a:moveTo>
                  <a:pt x="970045" y="7075"/>
                </a:moveTo>
                <a:lnTo>
                  <a:pt x="0" y="70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73471" tIns="-17176" rIns="473472" bIns="-17177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/>
          </a:p>
        </p:txBody>
      </p:sp>
      <p:sp>
        <p:nvSpPr>
          <p:cNvPr id="84" name="Freeform 83"/>
          <p:cNvSpPr/>
          <p:nvPr/>
        </p:nvSpPr>
        <p:spPr>
          <a:xfrm>
            <a:off x="5638803" y="838200"/>
            <a:ext cx="1215429" cy="591111"/>
          </a:xfrm>
          <a:custGeom>
            <a:avLst/>
            <a:gdLst>
              <a:gd name="connsiteX0" fmla="*/ 0 w 1215429"/>
              <a:gd name="connsiteY0" fmla="*/ 59111 h 591111"/>
              <a:gd name="connsiteX1" fmla="*/ 17313 w 1215429"/>
              <a:gd name="connsiteY1" fmla="*/ 17313 h 591111"/>
              <a:gd name="connsiteX2" fmla="*/ 59111 w 1215429"/>
              <a:gd name="connsiteY2" fmla="*/ 0 h 591111"/>
              <a:gd name="connsiteX3" fmla="*/ 1156318 w 1215429"/>
              <a:gd name="connsiteY3" fmla="*/ 0 h 591111"/>
              <a:gd name="connsiteX4" fmla="*/ 1198116 w 1215429"/>
              <a:gd name="connsiteY4" fmla="*/ 17313 h 591111"/>
              <a:gd name="connsiteX5" fmla="*/ 1215429 w 1215429"/>
              <a:gd name="connsiteY5" fmla="*/ 59111 h 591111"/>
              <a:gd name="connsiteX6" fmla="*/ 1215429 w 1215429"/>
              <a:gd name="connsiteY6" fmla="*/ 532000 h 591111"/>
              <a:gd name="connsiteX7" fmla="*/ 1198116 w 1215429"/>
              <a:gd name="connsiteY7" fmla="*/ 573798 h 591111"/>
              <a:gd name="connsiteX8" fmla="*/ 1156318 w 1215429"/>
              <a:gd name="connsiteY8" fmla="*/ 591111 h 591111"/>
              <a:gd name="connsiteX9" fmla="*/ 59111 w 1215429"/>
              <a:gd name="connsiteY9" fmla="*/ 591111 h 591111"/>
              <a:gd name="connsiteX10" fmla="*/ 17313 w 1215429"/>
              <a:gd name="connsiteY10" fmla="*/ 573798 h 591111"/>
              <a:gd name="connsiteX11" fmla="*/ 0 w 1215429"/>
              <a:gd name="connsiteY11" fmla="*/ 532000 h 591111"/>
              <a:gd name="connsiteX12" fmla="*/ 0 w 1215429"/>
              <a:gd name="connsiteY12" fmla="*/ 59111 h 59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5429" h="591111">
                <a:moveTo>
                  <a:pt x="0" y="59111"/>
                </a:moveTo>
                <a:cubicBezTo>
                  <a:pt x="0" y="43434"/>
                  <a:pt x="6228" y="28399"/>
                  <a:pt x="17313" y="17313"/>
                </a:cubicBezTo>
                <a:cubicBezTo>
                  <a:pt x="28398" y="6228"/>
                  <a:pt x="43434" y="0"/>
                  <a:pt x="59111" y="0"/>
                </a:cubicBezTo>
                <a:lnTo>
                  <a:pt x="1156318" y="0"/>
                </a:lnTo>
                <a:cubicBezTo>
                  <a:pt x="1171995" y="0"/>
                  <a:pt x="1187030" y="6228"/>
                  <a:pt x="1198116" y="17313"/>
                </a:cubicBezTo>
                <a:cubicBezTo>
                  <a:pt x="1209201" y="28398"/>
                  <a:pt x="1215429" y="43434"/>
                  <a:pt x="1215429" y="59111"/>
                </a:cubicBezTo>
                <a:lnTo>
                  <a:pt x="1215429" y="532000"/>
                </a:lnTo>
                <a:cubicBezTo>
                  <a:pt x="1215429" y="547677"/>
                  <a:pt x="1209201" y="562712"/>
                  <a:pt x="1198116" y="573798"/>
                </a:cubicBezTo>
                <a:cubicBezTo>
                  <a:pt x="1187031" y="584883"/>
                  <a:pt x="1171995" y="591111"/>
                  <a:pt x="1156318" y="591111"/>
                </a:cubicBezTo>
                <a:lnTo>
                  <a:pt x="59111" y="591111"/>
                </a:lnTo>
                <a:cubicBezTo>
                  <a:pt x="43434" y="591111"/>
                  <a:pt x="28399" y="584883"/>
                  <a:pt x="17313" y="573798"/>
                </a:cubicBezTo>
                <a:cubicBezTo>
                  <a:pt x="6228" y="562713"/>
                  <a:pt x="0" y="547677"/>
                  <a:pt x="0" y="532000"/>
                </a:cubicBezTo>
                <a:lnTo>
                  <a:pt x="0" y="59111"/>
                </a:lnTo>
                <a:close/>
              </a:path>
            </a:pathLst>
          </a:custGeom>
          <a:solidFill>
            <a:srgbClr val="66003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298" tIns="24298" rIns="24298" bIns="24298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PRE-SERVICE CURRICULUM REVISED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85" name="Freeform 84"/>
          <p:cNvSpPr/>
          <p:nvPr/>
        </p:nvSpPr>
        <p:spPr>
          <a:xfrm rot="21594867">
            <a:off x="6854233" y="1126393"/>
            <a:ext cx="384763" cy="14150"/>
          </a:xfrm>
          <a:custGeom>
            <a:avLst/>
            <a:gdLst>
              <a:gd name="connsiteX0" fmla="*/ 0 w 384763"/>
              <a:gd name="connsiteY0" fmla="*/ 7075 h 14150"/>
              <a:gd name="connsiteX1" fmla="*/ 384763 w 384763"/>
              <a:gd name="connsiteY1" fmla="*/ 7075 h 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763" h="14150">
                <a:moveTo>
                  <a:pt x="0" y="7075"/>
                </a:moveTo>
                <a:lnTo>
                  <a:pt x="384763" y="70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5462" tIns="-2544" rIns="195462" bIns="-2545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/>
          </a:p>
        </p:txBody>
      </p:sp>
      <p:sp>
        <p:nvSpPr>
          <p:cNvPr id="86" name="Freeform 85"/>
          <p:cNvSpPr/>
          <p:nvPr/>
        </p:nvSpPr>
        <p:spPr>
          <a:xfrm>
            <a:off x="7238996" y="838200"/>
            <a:ext cx="997611" cy="589962"/>
          </a:xfrm>
          <a:custGeom>
            <a:avLst/>
            <a:gdLst>
              <a:gd name="connsiteX0" fmla="*/ 0 w 997611"/>
              <a:gd name="connsiteY0" fmla="*/ 58996 h 589962"/>
              <a:gd name="connsiteX1" fmla="*/ 17280 w 997611"/>
              <a:gd name="connsiteY1" fmla="*/ 17280 h 589962"/>
              <a:gd name="connsiteX2" fmla="*/ 58997 w 997611"/>
              <a:gd name="connsiteY2" fmla="*/ 1 h 589962"/>
              <a:gd name="connsiteX3" fmla="*/ 938615 w 997611"/>
              <a:gd name="connsiteY3" fmla="*/ 0 h 589962"/>
              <a:gd name="connsiteX4" fmla="*/ 980331 w 997611"/>
              <a:gd name="connsiteY4" fmla="*/ 17280 h 589962"/>
              <a:gd name="connsiteX5" fmla="*/ 997610 w 997611"/>
              <a:gd name="connsiteY5" fmla="*/ 58997 h 589962"/>
              <a:gd name="connsiteX6" fmla="*/ 997611 w 997611"/>
              <a:gd name="connsiteY6" fmla="*/ 530966 h 589962"/>
              <a:gd name="connsiteX7" fmla="*/ 980331 w 997611"/>
              <a:gd name="connsiteY7" fmla="*/ 572682 h 589962"/>
              <a:gd name="connsiteX8" fmla="*/ 938615 w 997611"/>
              <a:gd name="connsiteY8" fmla="*/ 589962 h 589962"/>
              <a:gd name="connsiteX9" fmla="*/ 58996 w 997611"/>
              <a:gd name="connsiteY9" fmla="*/ 589962 h 589962"/>
              <a:gd name="connsiteX10" fmla="*/ 17280 w 997611"/>
              <a:gd name="connsiteY10" fmla="*/ 572682 h 589962"/>
              <a:gd name="connsiteX11" fmla="*/ 1 w 997611"/>
              <a:gd name="connsiteY11" fmla="*/ 530965 h 589962"/>
              <a:gd name="connsiteX12" fmla="*/ 0 w 997611"/>
              <a:gd name="connsiteY12" fmla="*/ 58996 h 58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611" h="589962">
                <a:moveTo>
                  <a:pt x="0" y="58996"/>
                </a:moveTo>
                <a:cubicBezTo>
                  <a:pt x="0" y="43349"/>
                  <a:pt x="6216" y="28343"/>
                  <a:pt x="17280" y="17280"/>
                </a:cubicBezTo>
                <a:cubicBezTo>
                  <a:pt x="28344" y="6216"/>
                  <a:pt x="43350" y="1"/>
                  <a:pt x="58997" y="1"/>
                </a:cubicBezTo>
                <a:lnTo>
                  <a:pt x="938615" y="0"/>
                </a:lnTo>
                <a:cubicBezTo>
                  <a:pt x="954262" y="0"/>
                  <a:pt x="969268" y="6216"/>
                  <a:pt x="980331" y="17280"/>
                </a:cubicBezTo>
                <a:cubicBezTo>
                  <a:pt x="991395" y="28344"/>
                  <a:pt x="997610" y="43350"/>
                  <a:pt x="997610" y="58997"/>
                </a:cubicBezTo>
                <a:cubicBezTo>
                  <a:pt x="997610" y="216320"/>
                  <a:pt x="997611" y="373643"/>
                  <a:pt x="997611" y="530966"/>
                </a:cubicBezTo>
                <a:cubicBezTo>
                  <a:pt x="997611" y="546613"/>
                  <a:pt x="991395" y="561619"/>
                  <a:pt x="980331" y="572682"/>
                </a:cubicBezTo>
                <a:cubicBezTo>
                  <a:pt x="969267" y="583746"/>
                  <a:pt x="954261" y="589962"/>
                  <a:pt x="938615" y="589962"/>
                </a:cubicBezTo>
                <a:lnTo>
                  <a:pt x="58996" y="589962"/>
                </a:lnTo>
                <a:cubicBezTo>
                  <a:pt x="43349" y="589962"/>
                  <a:pt x="28343" y="583746"/>
                  <a:pt x="17280" y="572682"/>
                </a:cubicBezTo>
                <a:cubicBezTo>
                  <a:pt x="6216" y="561618"/>
                  <a:pt x="0" y="546612"/>
                  <a:pt x="1" y="530965"/>
                </a:cubicBezTo>
                <a:cubicBezTo>
                  <a:pt x="1" y="373642"/>
                  <a:pt x="0" y="216319"/>
                  <a:pt x="0" y="58996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3629" tIns="23629" rIns="23629" bIns="23629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TEIs: </a:t>
            </a:r>
          </a:p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FOEs/TTIs</a:t>
            </a:r>
            <a:endParaRPr lang="en-US" sz="1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2743200" y="2667000"/>
            <a:ext cx="1215429" cy="413332"/>
          </a:xfrm>
          <a:custGeom>
            <a:avLst/>
            <a:gdLst>
              <a:gd name="connsiteX0" fmla="*/ 0 w 1215429"/>
              <a:gd name="connsiteY0" fmla="*/ 41333 h 413332"/>
              <a:gd name="connsiteX1" fmla="*/ 12106 w 1215429"/>
              <a:gd name="connsiteY1" fmla="*/ 12106 h 413332"/>
              <a:gd name="connsiteX2" fmla="*/ 41333 w 1215429"/>
              <a:gd name="connsiteY2" fmla="*/ 0 h 413332"/>
              <a:gd name="connsiteX3" fmla="*/ 1174096 w 1215429"/>
              <a:gd name="connsiteY3" fmla="*/ 0 h 413332"/>
              <a:gd name="connsiteX4" fmla="*/ 1203323 w 1215429"/>
              <a:gd name="connsiteY4" fmla="*/ 12106 h 413332"/>
              <a:gd name="connsiteX5" fmla="*/ 1215429 w 1215429"/>
              <a:gd name="connsiteY5" fmla="*/ 41333 h 413332"/>
              <a:gd name="connsiteX6" fmla="*/ 1215429 w 1215429"/>
              <a:gd name="connsiteY6" fmla="*/ 371999 h 413332"/>
              <a:gd name="connsiteX7" fmla="*/ 1203323 w 1215429"/>
              <a:gd name="connsiteY7" fmla="*/ 401226 h 413332"/>
              <a:gd name="connsiteX8" fmla="*/ 1174096 w 1215429"/>
              <a:gd name="connsiteY8" fmla="*/ 413332 h 413332"/>
              <a:gd name="connsiteX9" fmla="*/ 41333 w 1215429"/>
              <a:gd name="connsiteY9" fmla="*/ 413332 h 413332"/>
              <a:gd name="connsiteX10" fmla="*/ 12106 w 1215429"/>
              <a:gd name="connsiteY10" fmla="*/ 401226 h 413332"/>
              <a:gd name="connsiteX11" fmla="*/ 0 w 1215429"/>
              <a:gd name="connsiteY11" fmla="*/ 371999 h 413332"/>
              <a:gd name="connsiteX12" fmla="*/ 0 w 1215429"/>
              <a:gd name="connsiteY12" fmla="*/ 41333 h 4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5429" h="413332">
                <a:moveTo>
                  <a:pt x="0" y="41333"/>
                </a:moveTo>
                <a:cubicBezTo>
                  <a:pt x="0" y="30371"/>
                  <a:pt x="4355" y="19858"/>
                  <a:pt x="12106" y="12106"/>
                </a:cubicBezTo>
                <a:cubicBezTo>
                  <a:pt x="19857" y="4355"/>
                  <a:pt x="30371" y="0"/>
                  <a:pt x="41333" y="0"/>
                </a:cubicBezTo>
                <a:lnTo>
                  <a:pt x="1174096" y="0"/>
                </a:lnTo>
                <a:cubicBezTo>
                  <a:pt x="1185058" y="0"/>
                  <a:pt x="1195571" y="4355"/>
                  <a:pt x="1203323" y="12106"/>
                </a:cubicBezTo>
                <a:cubicBezTo>
                  <a:pt x="1211074" y="19857"/>
                  <a:pt x="1215429" y="30371"/>
                  <a:pt x="1215429" y="41333"/>
                </a:cubicBezTo>
                <a:lnTo>
                  <a:pt x="1215429" y="371999"/>
                </a:lnTo>
                <a:cubicBezTo>
                  <a:pt x="1215429" y="382961"/>
                  <a:pt x="1211074" y="393474"/>
                  <a:pt x="1203323" y="401226"/>
                </a:cubicBezTo>
                <a:cubicBezTo>
                  <a:pt x="1195572" y="408977"/>
                  <a:pt x="1185058" y="413332"/>
                  <a:pt x="1174096" y="413332"/>
                </a:cubicBezTo>
                <a:lnTo>
                  <a:pt x="41333" y="413332"/>
                </a:lnTo>
                <a:cubicBezTo>
                  <a:pt x="30371" y="413332"/>
                  <a:pt x="19858" y="408977"/>
                  <a:pt x="12106" y="401226"/>
                </a:cubicBezTo>
                <a:cubicBezTo>
                  <a:pt x="4355" y="393475"/>
                  <a:pt x="0" y="382961"/>
                  <a:pt x="0" y="371999"/>
                </a:cubicBezTo>
                <a:lnTo>
                  <a:pt x="0" y="413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91" tIns="19091" rIns="19091" bIns="19091" spcCol="1270" anchor="ctr"/>
          <a:lstStyle/>
          <a:p>
            <a:pPr algn="ctr" defTabSz="466725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QUALITY OF INSTRUCTION</a:t>
            </a:r>
          </a:p>
        </p:txBody>
      </p:sp>
      <p:sp>
        <p:nvSpPr>
          <p:cNvPr id="92" name="Freeform 91"/>
          <p:cNvSpPr/>
          <p:nvPr/>
        </p:nvSpPr>
        <p:spPr>
          <a:xfrm>
            <a:off x="5638803" y="1419957"/>
            <a:ext cx="2623539" cy="413332"/>
          </a:xfrm>
          <a:custGeom>
            <a:avLst/>
            <a:gdLst>
              <a:gd name="connsiteX0" fmla="*/ 0 w 2623539"/>
              <a:gd name="connsiteY0" fmla="*/ 41333 h 413332"/>
              <a:gd name="connsiteX1" fmla="*/ 12106 w 2623539"/>
              <a:gd name="connsiteY1" fmla="*/ 12106 h 413332"/>
              <a:gd name="connsiteX2" fmla="*/ 41333 w 2623539"/>
              <a:gd name="connsiteY2" fmla="*/ 0 h 413332"/>
              <a:gd name="connsiteX3" fmla="*/ 2582206 w 2623539"/>
              <a:gd name="connsiteY3" fmla="*/ 0 h 413332"/>
              <a:gd name="connsiteX4" fmla="*/ 2611433 w 2623539"/>
              <a:gd name="connsiteY4" fmla="*/ 12106 h 413332"/>
              <a:gd name="connsiteX5" fmla="*/ 2623539 w 2623539"/>
              <a:gd name="connsiteY5" fmla="*/ 41333 h 413332"/>
              <a:gd name="connsiteX6" fmla="*/ 2623539 w 2623539"/>
              <a:gd name="connsiteY6" fmla="*/ 371999 h 413332"/>
              <a:gd name="connsiteX7" fmla="*/ 2611433 w 2623539"/>
              <a:gd name="connsiteY7" fmla="*/ 401226 h 413332"/>
              <a:gd name="connsiteX8" fmla="*/ 2582206 w 2623539"/>
              <a:gd name="connsiteY8" fmla="*/ 413332 h 413332"/>
              <a:gd name="connsiteX9" fmla="*/ 41333 w 2623539"/>
              <a:gd name="connsiteY9" fmla="*/ 413332 h 413332"/>
              <a:gd name="connsiteX10" fmla="*/ 12106 w 2623539"/>
              <a:gd name="connsiteY10" fmla="*/ 401226 h 413332"/>
              <a:gd name="connsiteX11" fmla="*/ 0 w 2623539"/>
              <a:gd name="connsiteY11" fmla="*/ 371999 h 413332"/>
              <a:gd name="connsiteX12" fmla="*/ 0 w 2623539"/>
              <a:gd name="connsiteY12" fmla="*/ 41333 h 4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3539" h="413332">
                <a:moveTo>
                  <a:pt x="0" y="41333"/>
                </a:moveTo>
                <a:cubicBezTo>
                  <a:pt x="0" y="30371"/>
                  <a:pt x="4355" y="19858"/>
                  <a:pt x="12106" y="12106"/>
                </a:cubicBezTo>
                <a:cubicBezTo>
                  <a:pt x="19857" y="4355"/>
                  <a:pt x="30371" y="0"/>
                  <a:pt x="41333" y="0"/>
                </a:cubicBezTo>
                <a:lnTo>
                  <a:pt x="2582206" y="0"/>
                </a:lnTo>
                <a:cubicBezTo>
                  <a:pt x="2593168" y="0"/>
                  <a:pt x="2603681" y="4355"/>
                  <a:pt x="2611433" y="12106"/>
                </a:cubicBezTo>
                <a:cubicBezTo>
                  <a:pt x="2619184" y="19857"/>
                  <a:pt x="2623539" y="30371"/>
                  <a:pt x="2623539" y="41333"/>
                </a:cubicBezTo>
                <a:lnTo>
                  <a:pt x="2623539" y="371999"/>
                </a:lnTo>
                <a:cubicBezTo>
                  <a:pt x="2623539" y="382961"/>
                  <a:pt x="2619184" y="393474"/>
                  <a:pt x="2611433" y="401226"/>
                </a:cubicBezTo>
                <a:cubicBezTo>
                  <a:pt x="2603682" y="408977"/>
                  <a:pt x="2593168" y="413332"/>
                  <a:pt x="2582206" y="413332"/>
                </a:cubicBezTo>
                <a:lnTo>
                  <a:pt x="41333" y="413332"/>
                </a:lnTo>
                <a:cubicBezTo>
                  <a:pt x="30371" y="413332"/>
                  <a:pt x="19858" y="408977"/>
                  <a:pt x="12106" y="401226"/>
                </a:cubicBezTo>
                <a:cubicBezTo>
                  <a:pt x="4355" y="393475"/>
                  <a:pt x="0" y="382961"/>
                  <a:pt x="0" y="371999"/>
                </a:cubicBezTo>
                <a:lnTo>
                  <a:pt x="0" y="413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3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86" tIns="17186" rIns="17186" bIns="17186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>
                <a:solidFill>
                  <a:srgbClr val="FFFF00"/>
                </a:solidFill>
              </a:rPr>
              <a:t>PRE-SERVICE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 rot="2378248">
            <a:off x="5193129" y="2229786"/>
            <a:ext cx="659832" cy="14150"/>
          </a:xfrm>
          <a:custGeom>
            <a:avLst/>
            <a:gdLst>
              <a:gd name="connsiteX0" fmla="*/ 0 w 659832"/>
              <a:gd name="connsiteY0" fmla="*/ 7075 h 14150"/>
              <a:gd name="connsiteX1" fmla="*/ 659832 w 659832"/>
              <a:gd name="connsiteY1" fmla="*/ 7075 h 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9832" h="14150">
                <a:moveTo>
                  <a:pt x="0" y="7075"/>
                </a:moveTo>
                <a:lnTo>
                  <a:pt x="659832" y="70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26120" tIns="-9420" rIns="326120" bIns="-9422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/>
          </a:p>
        </p:txBody>
      </p:sp>
      <p:sp>
        <p:nvSpPr>
          <p:cNvPr id="94" name="Freeform 93"/>
          <p:cNvSpPr/>
          <p:nvPr/>
        </p:nvSpPr>
        <p:spPr>
          <a:xfrm>
            <a:off x="5777113" y="2240658"/>
            <a:ext cx="1324111" cy="413332"/>
          </a:xfrm>
          <a:custGeom>
            <a:avLst/>
            <a:gdLst>
              <a:gd name="connsiteX0" fmla="*/ 0 w 1324111"/>
              <a:gd name="connsiteY0" fmla="*/ 41333 h 413332"/>
              <a:gd name="connsiteX1" fmla="*/ 12106 w 1324111"/>
              <a:gd name="connsiteY1" fmla="*/ 12106 h 413332"/>
              <a:gd name="connsiteX2" fmla="*/ 41333 w 1324111"/>
              <a:gd name="connsiteY2" fmla="*/ 0 h 413332"/>
              <a:gd name="connsiteX3" fmla="*/ 1282778 w 1324111"/>
              <a:gd name="connsiteY3" fmla="*/ 0 h 413332"/>
              <a:gd name="connsiteX4" fmla="*/ 1312005 w 1324111"/>
              <a:gd name="connsiteY4" fmla="*/ 12106 h 413332"/>
              <a:gd name="connsiteX5" fmla="*/ 1324111 w 1324111"/>
              <a:gd name="connsiteY5" fmla="*/ 41333 h 413332"/>
              <a:gd name="connsiteX6" fmla="*/ 1324111 w 1324111"/>
              <a:gd name="connsiteY6" fmla="*/ 371999 h 413332"/>
              <a:gd name="connsiteX7" fmla="*/ 1312005 w 1324111"/>
              <a:gd name="connsiteY7" fmla="*/ 401226 h 413332"/>
              <a:gd name="connsiteX8" fmla="*/ 1282778 w 1324111"/>
              <a:gd name="connsiteY8" fmla="*/ 413332 h 413332"/>
              <a:gd name="connsiteX9" fmla="*/ 41333 w 1324111"/>
              <a:gd name="connsiteY9" fmla="*/ 413332 h 413332"/>
              <a:gd name="connsiteX10" fmla="*/ 12106 w 1324111"/>
              <a:gd name="connsiteY10" fmla="*/ 401226 h 413332"/>
              <a:gd name="connsiteX11" fmla="*/ 0 w 1324111"/>
              <a:gd name="connsiteY11" fmla="*/ 371999 h 413332"/>
              <a:gd name="connsiteX12" fmla="*/ 0 w 1324111"/>
              <a:gd name="connsiteY12" fmla="*/ 41333 h 4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4111" h="413332">
                <a:moveTo>
                  <a:pt x="0" y="41333"/>
                </a:moveTo>
                <a:cubicBezTo>
                  <a:pt x="0" y="30371"/>
                  <a:pt x="4355" y="19858"/>
                  <a:pt x="12106" y="12106"/>
                </a:cubicBezTo>
                <a:cubicBezTo>
                  <a:pt x="19857" y="4355"/>
                  <a:pt x="30371" y="0"/>
                  <a:pt x="41333" y="0"/>
                </a:cubicBezTo>
                <a:lnTo>
                  <a:pt x="1282778" y="0"/>
                </a:lnTo>
                <a:cubicBezTo>
                  <a:pt x="1293740" y="0"/>
                  <a:pt x="1304253" y="4355"/>
                  <a:pt x="1312005" y="12106"/>
                </a:cubicBezTo>
                <a:cubicBezTo>
                  <a:pt x="1319756" y="19857"/>
                  <a:pt x="1324111" y="30371"/>
                  <a:pt x="1324111" y="41333"/>
                </a:cubicBezTo>
                <a:lnTo>
                  <a:pt x="1324111" y="371999"/>
                </a:lnTo>
                <a:cubicBezTo>
                  <a:pt x="1324111" y="382961"/>
                  <a:pt x="1319756" y="393474"/>
                  <a:pt x="1312005" y="401226"/>
                </a:cubicBezTo>
                <a:cubicBezTo>
                  <a:pt x="1304254" y="408977"/>
                  <a:pt x="1293740" y="413332"/>
                  <a:pt x="1282778" y="413332"/>
                </a:cubicBezTo>
                <a:lnTo>
                  <a:pt x="41333" y="413332"/>
                </a:lnTo>
                <a:cubicBezTo>
                  <a:pt x="30371" y="413332"/>
                  <a:pt x="19858" y="408977"/>
                  <a:pt x="12106" y="401226"/>
                </a:cubicBezTo>
                <a:cubicBezTo>
                  <a:pt x="4355" y="393475"/>
                  <a:pt x="0" y="382961"/>
                  <a:pt x="0" y="371999"/>
                </a:cubicBezTo>
                <a:lnTo>
                  <a:pt x="0" y="413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rgbClr val="FFC000"/>
            </a:solidFill>
            <a:prstDash val="solid"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3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86" tIns="17186" rIns="17186" bIns="17186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IN-SERVICE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2743200" y="5486400"/>
            <a:ext cx="2438400" cy="413332"/>
          </a:xfrm>
          <a:custGeom>
            <a:avLst/>
            <a:gdLst>
              <a:gd name="connsiteX0" fmla="*/ 0 w 2208652"/>
              <a:gd name="connsiteY0" fmla="*/ 41333 h 413332"/>
              <a:gd name="connsiteX1" fmla="*/ 12106 w 2208652"/>
              <a:gd name="connsiteY1" fmla="*/ 12106 h 413332"/>
              <a:gd name="connsiteX2" fmla="*/ 41333 w 2208652"/>
              <a:gd name="connsiteY2" fmla="*/ 0 h 413332"/>
              <a:gd name="connsiteX3" fmla="*/ 2167319 w 2208652"/>
              <a:gd name="connsiteY3" fmla="*/ 0 h 413332"/>
              <a:gd name="connsiteX4" fmla="*/ 2196546 w 2208652"/>
              <a:gd name="connsiteY4" fmla="*/ 12106 h 413332"/>
              <a:gd name="connsiteX5" fmla="*/ 2208652 w 2208652"/>
              <a:gd name="connsiteY5" fmla="*/ 41333 h 413332"/>
              <a:gd name="connsiteX6" fmla="*/ 2208652 w 2208652"/>
              <a:gd name="connsiteY6" fmla="*/ 371999 h 413332"/>
              <a:gd name="connsiteX7" fmla="*/ 2196546 w 2208652"/>
              <a:gd name="connsiteY7" fmla="*/ 401226 h 413332"/>
              <a:gd name="connsiteX8" fmla="*/ 2167319 w 2208652"/>
              <a:gd name="connsiteY8" fmla="*/ 413332 h 413332"/>
              <a:gd name="connsiteX9" fmla="*/ 41333 w 2208652"/>
              <a:gd name="connsiteY9" fmla="*/ 413332 h 413332"/>
              <a:gd name="connsiteX10" fmla="*/ 12106 w 2208652"/>
              <a:gd name="connsiteY10" fmla="*/ 401226 h 413332"/>
              <a:gd name="connsiteX11" fmla="*/ 0 w 2208652"/>
              <a:gd name="connsiteY11" fmla="*/ 371999 h 413332"/>
              <a:gd name="connsiteX12" fmla="*/ 0 w 2208652"/>
              <a:gd name="connsiteY12" fmla="*/ 41333 h 4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52" h="413332">
                <a:moveTo>
                  <a:pt x="0" y="41333"/>
                </a:moveTo>
                <a:cubicBezTo>
                  <a:pt x="0" y="30371"/>
                  <a:pt x="4355" y="19858"/>
                  <a:pt x="12106" y="12106"/>
                </a:cubicBezTo>
                <a:cubicBezTo>
                  <a:pt x="19857" y="4355"/>
                  <a:pt x="30371" y="0"/>
                  <a:pt x="41333" y="0"/>
                </a:cubicBezTo>
                <a:lnTo>
                  <a:pt x="2167319" y="0"/>
                </a:lnTo>
                <a:cubicBezTo>
                  <a:pt x="2178281" y="0"/>
                  <a:pt x="2188794" y="4355"/>
                  <a:pt x="2196546" y="12106"/>
                </a:cubicBezTo>
                <a:cubicBezTo>
                  <a:pt x="2204297" y="19857"/>
                  <a:pt x="2208652" y="30371"/>
                  <a:pt x="2208652" y="41333"/>
                </a:cubicBezTo>
                <a:lnTo>
                  <a:pt x="2208652" y="371999"/>
                </a:lnTo>
                <a:cubicBezTo>
                  <a:pt x="2208652" y="382961"/>
                  <a:pt x="2204297" y="393474"/>
                  <a:pt x="2196546" y="401226"/>
                </a:cubicBezTo>
                <a:cubicBezTo>
                  <a:pt x="2188795" y="408977"/>
                  <a:pt x="2178281" y="413332"/>
                  <a:pt x="2167319" y="413332"/>
                </a:cubicBezTo>
                <a:lnTo>
                  <a:pt x="41333" y="413332"/>
                </a:lnTo>
                <a:cubicBezTo>
                  <a:pt x="30371" y="413332"/>
                  <a:pt x="19858" y="408977"/>
                  <a:pt x="12106" y="401226"/>
                </a:cubicBezTo>
                <a:cubicBezTo>
                  <a:pt x="4355" y="393475"/>
                  <a:pt x="0" y="382961"/>
                  <a:pt x="0" y="371999"/>
                </a:cubicBezTo>
                <a:lnTo>
                  <a:pt x="0" y="413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86" tIns="17186" rIns="17186" bIns="17186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>
                <a:latin typeface="Arial Black" pitchFamily="34" charset="0"/>
              </a:rPr>
              <a:t>INSTRUCTIONAL MATERIALS DESIGN &amp; AVAILABILITY</a:t>
            </a:r>
            <a:endParaRPr lang="en-US" sz="800" dirty="0">
              <a:latin typeface="Arial Black" pitchFamily="34" charset="0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4495800" y="3549068"/>
            <a:ext cx="1828800" cy="413332"/>
          </a:xfrm>
          <a:custGeom>
            <a:avLst/>
            <a:gdLst>
              <a:gd name="connsiteX0" fmla="*/ 0 w 826665"/>
              <a:gd name="connsiteY0" fmla="*/ 41333 h 413332"/>
              <a:gd name="connsiteX1" fmla="*/ 12106 w 826665"/>
              <a:gd name="connsiteY1" fmla="*/ 12106 h 413332"/>
              <a:gd name="connsiteX2" fmla="*/ 41333 w 826665"/>
              <a:gd name="connsiteY2" fmla="*/ 0 h 413332"/>
              <a:gd name="connsiteX3" fmla="*/ 785332 w 826665"/>
              <a:gd name="connsiteY3" fmla="*/ 0 h 413332"/>
              <a:gd name="connsiteX4" fmla="*/ 814559 w 826665"/>
              <a:gd name="connsiteY4" fmla="*/ 12106 h 413332"/>
              <a:gd name="connsiteX5" fmla="*/ 826665 w 826665"/>
              <a:gd name="connsiteY5" fmla="*/ 41333 h 413332"/>
              <a:gd name="connsiteX6" fmla="*/ 826665 w 826665"/>
              <a:gd name="connsiteY6" fmla="*/ 371999 h 413332"/>
              <a:gd name="connsiteX7" fmla="*/ 814559 w 826665"/>
              <a:gd name="connsiteY7" fmla="*/ 401226 h 413332"/>
              <a:gd name="connsiteX8" fmla="*/ 785332 w 826665"/>
              <a:gd name="connsiteY8" fmla="*/ 413332 h 413332"/>
              <a:gd name="connsiteX9" fmla="*/ 41333 w 826665"/>
              <a:gd name="connsiteY9" fmla="*/ 413332 h 413332"/>
              <a:gd name="connsiteX10" fmla="*/ 12106 w 826665"/>
              <a:gd name="connsiteY10" fmla="*/ 401226 h 413332"/>
              <a:gd name="connsiteX11" fmla="*/ 0 w 826665"/>
              <a:gd name="connsiteY11" fmla="*/ 371999 h 413332"/>
              <a:gd name="connsiteX12" fmla="*/ 0 w 826665"/>
              <a:gd name="connsiteY12" fmla="*/ 41333 h 4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6665" h="413332">
                <a:moveTo>
                  <a:pt x="0" y="41333"/>
                </a:moveTo>
                <a:cubicBezTo>
                  <a:pt x="0" y="30371"/>
                  <a:pt x="4355" y="19858"/>
                  <a:pt x="12106" y="12106"/>
                </a:cubicBezTo>
                <a:cubicBezTo>
                  <a:pt x="19857" y="4355"/>
                  <a:pt x="30371" y="0"/>
                  <a:pt x="41333" y="0"/>
                </a:cubicBezTo>
                <a:lnTo>
                  <a:pt x="785332" y="0"/>
                </a:lnTo>
                <a:cubicBezTo>
                  <a:pt x="796294" y="0"/>
                  <a:pt x="806807" y="4355"/>
                  <a:pt x="814559" y="12106"/>
                </a:cubicBezTo>
                <a:cubicBezTo>
                  <a:pt x="822310" y="19857"/>
                  <a:pt x="826665" y="30371"/>
                  <a:pt x="826665" y="41333"/>
                </a:cubicBezTo>
                <a:lnTo>
                  <a:pt x="826665" y="371999"/>
                </a:lnTo>
                <a:cubicBezTo>
                  <a:pt x="826665" y="382961"/>
                  <a:pt x="822310" y="393474"/>
                  <a:pt x="814559" y="401226"/>
                </a:cubicBezTo>
                <a:cubicBezTo>
                  <a:pt x="806808" y="408977"/>
                  <a:pt x="796294" y="413332"/>
                  <a:pt x="785332" y="413332"/>
                </a:cubicBezTo>
                <a:lnTo>
                  <a:pt x="41333" y="413332"/>
                </a:lnTo>
                <a:cubicBezTo>
                  <a:pt x="30371" y="413332"/>
                  <a:pt x="19858" y="408977"/>
                  <a:pt x="12106" y="401226"/>
                </a:cubicBezTo>
                <a:cubicBezTo>
                  <a:pt x="4355" y="393475"/>
                  <a:pt x="0" y="382961"/>
                  <a:pt x="0" y="371999"/>
                </a:cubicBezTo>
                <a:lnTo>
                  <a:pt x="0" y="413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3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86" tIns="17186" rIns="17186" bIns="17186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/>
              <a:t>PERFORMANCE MGT. </a:t>
            </a:r>
            <a:endParaRPr lang="th-TH" sz="1200" b="1" dirty="0"/>
          </a:p>
        </p:txBody>
      </p:sp>
      <p:sp>
        <p:nvSpPr>
          <p:cNvPr id="91" name="Freeform 90"/>
          <p:cNvSpPr/>
          <p:nvPr/>
        </p:nvSpPr>
        <p:spPr>
          <a:xfrm rot="18766283">
            <a:off x="5181589" y="1819436"/>
            <a:ext cx="544601" cy="14150"/>
          </a:xfrm>
          <a:custGeom>
            <a:avLst/>
            <a:gdLst>
              <a:gd name="connsiteX0" fmla="*/ 0 w 544601"/>
              <a:gd name="connsiteY0" fmla="*/ 7075 h 14150"/>
              <a:gd name="connsiteX1" fmla="*/ 544601 w 544601"/>
              <a:gd name="connsiteY1" fmla="*/ 7075 h 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601" h="14150">
                <a:moveTo>
                  <a:pt x="0" y="7075"/>
                </a:moveTo>
                <a:lnTo>
                  <a:pt x="544601" y="70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71385" tIns="-6540" rIns="271385" bIns="-6541" spcCol="1270" anchor="ctr"/>
          <a:lstStyle/>
          <a:p>
            <a:pPr algn="ctr" defTabSz="222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00"/>
          </a:p>
        </p:txBody>
      </p:sp>
      <p:sp>
        <p:nvSpPr>
          <p:cNvPr id="100" name="Freeform 99"/>
          <p:cNvSpPr/>
          <p:nvPr/>
        </p:nvSpPr>
        <p:spPr>
          <a:xfrm>
            <a:off x="3429000" y="4114800"/>
            <a:ext cx="2606245" cy="503261"/>
          </a:xfrm>
          <a:custGeom>
            <a:avLst/>
            <a:gdLst>
              <a:gd name="connsiteX0" fmla="*/ 0 w 2606245"/>
              <a:gd name="connsiteY0" fmla="*/ 50326 h 503261"/>
              <a:gd name="connsiteX1" fmla="*/ 14740 w 2606245"/>
              <a:gd name="connsiteY1" fmla="*/ 14740 h 503261"/>
              <a:gd name="connsiteX2" fmla="*/ 50326 w 2606245"/>
              <a:gd name="connsiteY2" fmla="*/ 0 h 503261"/>
              <a:gd name="connsiteX3" fmla="*/ 2555919 w 2606245"/>
              <a:gd name="connsiteY3" fmla="*/ 0 h 503261"/>
              <a:gd name="connsiteX4" fmla="*/ 2591505 w 2606245"/>
              <a:gd name="connsiteY4" fmla="*/ 14740 h 503261"/>
              <a:gd name="connsiteX5" fmla="*/ 2606245 w 2606245"/>
              <a:gd name="connsiteY5" fmla="*/ 50326 h 503261"/>
              <a:gd name="connsiteX6" fmla="*/ 2606245 w 2606245"/>
              <a:gd name="connsiteY6" fmla="*/ 452935 h 503261"/>
              <a:gd name="connsiteX7" fmla="*/ 2591505 w 2606245"/>
              <a:gd name="connsiteY7" fmla="*/ 488521 h 503261"/>
              <a:gd name="connsiteX8" fmla="*/ 2555919 w 2606245"/>
              <a:gd name="connsiteY8" fmla="*/ 503261 h 503261"/>
              <a:gd name="connsiteX9" fmla="*/ 50326 w 2606245"/>
              <a:gd name="connsiteY9" fmla="*/ 503261 h 503261"/>
              <a:gd name="connsiteX10" fmla="*/ 14740 w 2606245"/>
              <a:gd name="connsiteY10" fmla="*/ 488521 h 503261"/>
              <a:gd name="connsiteX11" fmla="*/ 0 w 2606245"/>
              <a:gd name="connsiteY11" fmla="*/ 452935 h 503261"/>
              <a:gd name="connsiteX12" fmla="*/ 0 w 2606245"/>
              <a:gd name="connsiteY12" fmla="*/ 50326 h 50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6245" h="503261">
                <a:moveTo>
                  <a:pt x="0" y="50326"/>
                </a:moveTo>
                <a:cubicBezTo>
                  <a:pt x="0" y="36979"/>
                  <a:pt x="5302" y="24178"/>
                  <a:pt x="14740" y="14740"/>
                </a:cubicBezTo>
                <a:cubicBezTo>
                  <a:pt x="24178" y="5302"/>
                  <a:pt x="36979" y="0"/>
                  <a:pt x="50326" y="0"/>
                </a:cubicBezTo>
                <a:lnTo>
                  <a:pt x="2555919" y="0"/>
                </a:lnTo>
                <a:cubicBezTo>
                  <a:pt x="2569266" y="0"/>
                  <a:pt x="2582067" y="5302"/>
                  <a:pt x="2591505" y="14740"/>
                </a:cubicBezTo>
                <a:cubicBezTo>
                  <a:pt x="2600943" y="24178"/>
                  <a:pt x="2606245" y="36979"/>
                  <a:pt x="2606245" y="50326"/>
                </a:cubicBezTo>
                <a:lnTo>
                  <a:pt x="2606245" y="452935"/>
                </a:lnTo>
                <a:cubicBezTo>
                  <a:pt x="2606245" y="466282"/>
                  <a:pt x="2600943" y="479083"/>
                  <a:pt x="2591505" y="488521"/>
                </a:cubicBezTo>
                <a:cubicBezTo>
                  <a:pt x="2582067" y="497959"/>
                  <a:pt x="2569266" y="503261"/>
                  <a:pt x="2555919" y="503261"/>
                </a:cubicBezTo>
                <a:lnTo>
                  <a:pt x="50326" y="503261"/>
                </a:lnTo>
                <a:cubicBezTo>
                  <a:pt x="36979" y="503261"/>
                  <a:pt x="24178" y="497959"/>
                  <a:pt x="14740" y="488521"/>
                </a:cubicBezTo>
                <a:cubicBezTo>
                  <a:pt x="5302" y="479083"/>
                  <a:pt x="0" y="466282"/>
                  <a:pt x="0" y="452935"/>
                </a:cubicBezTo>
                <a:lnTo>
                  <a:pt x="0" y="5032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3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090" tIns="21090" rIns="21090" bIns="2109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RECRUITMENT , DEPLOYMENT &amp;  CAREER PATH DEVELOPMENT/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648200" y="1828800"/>
            <a:ext cx="773180" cy="413332"/>
          </a:xfrm>
          <a:custGeom>
            <a:avLst/>
            <a:gdLst>
              <a:gd name="connsiteX0" fmla="*/ 0 w 773180"/>
              <a:gd name="connsiteY0" fmla="*/ 41333 h 413332"/>
              <a:gd name="connsiteX1" fmla="*/ 12106 w 773180"/>
              <a:gd name="connsiteY1" fmla="*/ 12106 h 413332"/>
              <a:gd name="connsiteX2" fmla="*/ 41333 w 773180"/>
              <a:gd name="connsiteY2" fmla="*/ 0 h 413332"/>
              <a:gd name="connsiteX3" fmla="*/ 731847 w 773180"/>
              <a:gd name="connsiteY3" fmla="*/ 0 h 413332"/>
              <a:gd name="connsiteX4" fmla="*/ 761074 w 773180"/>
              <a:gd name="connsiteY4" fmla="*/ 12106 h 413332"/>
              <a:gd name="connsiteX5" fmla="*/ 773180 w 773180"/>
              <a:gd name="connsiteY5" fmla="*/ 41333 h 413332"/>
              <a:gd name="connsiteX6" fmla="*/ 773180 w 773180"/>
              <a:gd name="connsiteY6" fmla="*/ 371999 h 413332"/>
              <a:gd name="connsiteX7" fmla="*/ 761074 w 773180"/>
              <a:gd name="connsiteY7" fmla="*/ 401226 h 413332"/>
              <a:gd name="connsiteX8" fmla="*/ 731847 w 773180"/>
              <a:gd name="connsiteY8" fmla="*/ 413332 h 413332"/>
              <a:gd name="connsiteX9" fmla="*/ 41333 w 773180"/>
              <a:gd name="connsiteY9" fmla="*/ 413332 h 413332"/>
              <a:gd name="connsiteX10" fmla="*/ 12106 w 773180"/>
              <a:gd name="connsiteY10" fmla="*/ 401226 h 413332"/>
              <a:gd name="connsiteX11" fmla="*/ 0 w 773180"/>
              <a:gd name="connsiteY11" fmla="*/ 371999 h 413332"/>
              <a:gd name="connsiteX12" fmla="*/ 0 w 773180"/>
              <a:gd name="connsiteY12" fmla="*/ 41333 h 4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3180" h="413332">
                <a:moveTo>
                  <a:pt x="0" y="41333"/>
                </a:moveTo>
                <a:cubicBezTo>
                  <a:pt x="0" y="30371"/>
                  <a:pt x="4355" y="19858"/>
                  <a:pt x="12106" y="12106"/>
                </a:cubicBezTo>
                <a:cubicBezTo>
                  <a:pt x="19857" y="4355"/>
                  <a:pt x="30371" y="0"/>
                  <a:pt x="41333" y="0"/>
                </a:cubicBezTo>
                <a:lnTo>
                  <a:pt x="731847" y="0"/>
                </a:lnTo>
                <a:cubicBezTo>
                  <a:pt x="742809" y="0"/>
                  <a:pt x="753322" y="4355"/>
                  <a:pt x="761074" y="12106"/>
                </a:cubicBezTo>
                <a:cubicBezTo>
                  <a:pt x="768825" y="19857"/>
                  <a:pt x="773180" y="30371"/>
                  <a:pt x="773180" y="41333"/>
                </a:cubicBezTo>
                <a:lnTo>
                  <a:pt x="773180" y="371999"/>
                </a:lnTo>
                <a:cubicBezTo>
                  <a:pt x="773180" y="382961"/>
                  <a:pt x="768825" y="393474"/>
                  <a:pt x="761074" y="401226"/>
                </a:cubicBezTo>
                <a:cubicBezTo>
                  <a:pt x="753323" y="408977"/>
                  <a:pt x="742809" y="413332"/>
                  <a:pt x="731847" y="413332"/>
                </a:cubicBezTo>
                <a:lnTo>
                  <a:pt x="41333" y="413332"/>
                </a:lnTo>
                <a:cubicBezTo>
                  <a:pt x="30371" y="413332"/>
                  <a:pt x="19858" y="408977"/>
                  <a:pt x="12106" y="401226"/>
                </a:cubicBezTo>
                <a:cubicBezTo>
                  <a:pt x="4355" y="393475"/>
                  <a:pt x="0" y="382961"/>
                  <a:pt x="0" y="371999"/>
                </a:cubicBezTo>
                <a:lnTo>
                  <a:pt x="0" y="413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3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3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456" tIns="18456" rIns="18456" bIns="18456" spcCol="1270" anchor="ctr"/>
          <a:lstStyle/>
          <a:p>
            <a:pPr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>
                <a:latin typeface="Arial Black" pitchFamily="34" charset="0"/>
              </a:rPr>
              <a:t>TEACHER TRAINING</a:t>
            </a:r>
            <a:endParaRPr lang="en-US" sz="1000" dirty="0">
              <a:latin typeface="Arial Black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2438400" cy="7620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Quality 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2743200" y="2133600"/>
            <a:ext cx="1524000" cy="457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HOW 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TEACH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2819400" y="609600"/>
            <a:ext cx="1447800" cy="50265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WHAT  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TEACH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2743200" y="5943600"/>
            <a:ext cx="2438400" cy="42645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marL="228600" indent="-228600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4.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TOOLS FOR TEACHING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6" name="Rounded Rectangle 4"/>
          <p:cNvSpPr/>
          <p:nvPr/>
        </p:nvSpPr>
        <p:spPr>
          <a:xfrm>
            <a:off x="4495800" y="152400"/>
            <a:ext cx="609600" cy="447729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85" tIns="6985" rIns="6985" bIns="6985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ESQAC</a:t>
            </a:r>
            <a:endParaRPr lang="en-US" sz="11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ounded Rectangle 4"/>
          <p:cNvSpPr/>
          <p:nvPr/>
        </p:nvSpPr>
        <p:spPr>
          <a:xfrm>
            <a:off x="5715000" y="2819400"/>
            <a:ext cx="533400" cy="447729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85" tIns="6985" rIns="6985" bIns="6985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ysClr val="windowText" lastClr="000000"/>
                </a:solidFill>
              </a:rPr>
              <a:t>DSE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Curved Connector 18"/>
          <p:cNvCxnSpPr>
            <a:stCxn id="46" idx="6"/>
          </p:cNvCxnSpPr>
          <p:nvPr/>
        </p:nvCxnSpPr>
        <p:spPr>
          <a:xfrm>
            <a:off x="5105400" y="376238"/>
            <a:ext cx="2819400" cy="461962"/>
          </a:xfrm>
          <a:prstGeom prst="curvedConnector3">
            <a:avLst>
              <a:gd name="adj1" fmla="val 100000"/>
            </a:avLst>
          </a:prstGeom>
          <a:ln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49" idx="5"/>
          </p:cNvCxnSpPr>
          <p:nvPr/>
        </p:nvCxnSpPr>
        <p:spPr>
          <a:xfrm rot="5400000" flipH="1" flipV="1">
            <a:off x="5207793" y="1180307"/>
            <a:ext cx="239713" cy="622300"/>
          </a:xfrm>
          <a:prstGeom prst="curvedConnector4">
            <a:avLst>
              <a:gd name="adj1" fmla="val -7963"/>
              <a:gd name="adj2" fmla="val 57169"/>
            </a:avLst>
          </a:prstGeom>
          <a:ln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4"/>
          <p:cNvSpPr/>
          <p:nvPr/>
        </p:nvSpPr>
        <p:spPr>
          <a:xfrm>
            <a:off x="5867400" y="152400"/>
            <a:ext cx="1524000" cy="52392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985" tIns="6985" rIns="6985" bIns="6985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ACCREDITATION/ QUALITY ASSURANCE GUIDE/PROCEDURE</a:t>
            </a:r>
            <a:endParaRPr lang="en-US" sz="11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2" name="Curved Connector 41"/>
          <p:cNvCxnSpPr/>
          <p:nvPr/>
        </p:nvCxnSpPr>
        <p:spPr>
          <a:xfrm>
            <a:off x="4267200" y="914400"/>
            <a:ext cx="1371600" cy="304800"/>
          </a:xfrm>
          <a:prstGeom prst="curvedConnector3">
            <a:avLst>
              <a:gd name="adj1" fmla="val 77778"/>
            </a:avLst>
          </a:prstGeom>
          <a:ln>
            <a:solidFill>
              <a:srgbClr val="660033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7086600" y="2590800"/>
            <a:ext cx="762000" cy="381000"/>
            <a:chOff x="7086600" y="2590800"/>
            <a:chExt cx="762000" cy="381000"/>
          </a:xfrm>
        </p:grpSpPr>
        <p:cxnSp>
          <p:nvCxnSpPr>
            <p:cNvPr id="67" name="Curved Connector 66"/>
            <p:cNvCxnSpPr/>
            <p:nvPr/>
          </p:nvCxnSpPr>
          <p:spPr>
            <a:xfrm rot="16200000" flipV="1">
              <a:off x="7086600" y="2590800"/>
              <a:ext cx="381000" cy="381000"/>
            </a:xfrm>
            <a:prstGeom prst="curvedConnector3">
              <a:avLst>
                <a:gd name="adj1" fmla="val 10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"/>
            <p:cNvSpPr/>
            <p:nvPr/>
          </p:nvSpPr>
          <p:spPr>
            <a:xfrm>
              <a:off x="7239000" y="2590800"/>
              <a:ext cx="609600" cy="22860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</a:rPr>
                <a:t>SPAs</a:t>
              </a:r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184"/>
          <p:cNvGrpSpPr>
            <a:grpSpLocks/>
          </p:cNvGrpSpPr>
          <p:nvPr/>
        </p:nvGrpSpPr>
        <p:grpSpPr bwMode="auto">
          <a:xfrm>
            <a:off x="7086600" y="1447800"/>
            <a:ext cx="838200" cy="990600"/>
            <a:chOff x="7086600" y="1447800"/>
            <a:chExt cx="838200" cy="990600"/>
          </a:xfrm>
        </p:grpSpPr>
        <p:cxnSp>
          <p:nvCxnSpPr>
            <p:cNvPr id="68" name="Curved Connector 67"/>
            <p:cNvCxnSpPr/>
            <p:nvPr/>
          </p:nvCxnSpPr>
          <p:spPr>
            <a:xfrm rot="5400000">
              <a:off x="6934200" y="1600200"/>
              <a:ext cx="990600" cy="685800"/>
            </a:xfrm>
            <a:prstGeom prst="curvedConnector3">
              <a:avLst>
                <a:gd name="adj1" fmla="val 10000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4"/>
            <p:cNvSpPr/>
            <p:nvPr/>
          </p:nvSpPr>
          <p:spPr>
            <a:xfrm>
              <a:off x="7239000" y="2057400"/>
              <a:ext cx="685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</a:rPr>
                <a:t>Trainers</a:t>
              </a:r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75" name="Curved Connector 26"/>
          <p:cNvCxnSpPr/>
          <p:nvPr/>
        </p:nvCxnSpPr>
        <p:spPr>
          <a:xfrm rot="5400000" flipH="1" flipV="1">
            <a:off x="4800600" y="2590800"/>
            <a:ext cx="1066800" cy="914400"/>
          </a:xfrm>
          <a:prstGeom prst="curvedConnector3">
            <a:avLst>
              <a:gd name="adj1" fmla="val 99107"/>
            </a:avLst>
          </a:prstGeom>
          <a:ln>
            <a:solidFill>
              <a:srgbClr val="FFFF00"/>
            </a:solidFill>
            <a:prstDash val="sysDot"/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>
            <a:off x="5029200" y="457200"/>
            <a:ext cx="609600" cy="457200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3962400" y="2230438"/>
            <a:ext cx="698500" cy="1350962"/>
            <a:chOff x="3962400" y="2230026"/>
            <a:chExt cx="697906" cy="1351374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3962400" y="2230026"/>
              <a:ext cx="697906" cy="589142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962400" y="2819168"/>
              <a:ext cx="532946" cy="762232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Curved Connector 26"/>
          <p:cNvCxnSpPr/>
          <p:nvPr/>
        </p:nvCxnSpPr>
        <p:spPr>
          <a:xfrm rot="16200000" flipH="1">
            <a:off x="5029200" y="3124200"/>
            <a:ext cx="457200" cy="457200"/>
          </a:xfrm>
          <a:prstGeom prst="curvedConnector3">
            <a:avLst>
              <a:gd name="adj1" fmla="val -2083"/>
            </a:avLst>
          </a:prstGeom>
          <a:ln>
            <a:solidFill>
              <a:srgbClr val="FFFF00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Rounded Rectangle 4"/>
          <p:cNvSpPr/>
          <p:nvPr/>
        </p:nvSpPr>
        <p:spPr>
          <a:xfrm>
            <a:off x="4572000" y="2971800"/>
            <a:ext cx="609600" cy="447729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85" tIns="6985" rIns="6985" bIns="6985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ysClr val="windowText" lastClr="000000"/>
                </a:solidFill>
              </a:rPr>
              <a:t>DOP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8" name="Curved Connector 26"/>
          <p:cNvCxnSpPr>
            <a:stCxn id="0" idx="2"/>
          </p:cNvCxnSpPr>
          <p:nvPr/>
        </p:nvCxnSpPr>
        <p:spPr>
          <a:xfrm rot="10800000" flipV="1">
            <a:off x="4114800" y="3195638"/>
            <a:ext cx="457200" cy="919162"/>
          </a:xfrm>
          <a:prstGeom prst="curvedConnector2">
            <a:avLst/>
          </a:prstGeom>
          <a:ln>
            <a:solidFill>
              <a:srgbClr val="FFFF00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1" name="Rounded Rectangle 4"/>
          <p:cNvSpPr/>
          <p:nvPr/>
        </p:nvSpPr>
        <p:spPr>
          <a:xfrm>
            <a:off x="2819400" y="4648200"/>
            <a:ext cx="4572000" cy="457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350" tIns="6350" rIns="6350" bIns="635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WHO  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WILL TEACH AND HOW THEIR QUALITY PERFORMANCE WILL BE MANAGED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27" name="Curved Connector 26"/>
          <p:cNvCxnSpPr/>
          <p:nvPr/>
        </p:nvCxnSpPr>
        <p:spPr>
          <a:xfrm>
            <a:off x="5105400" y="1457325"/>
            <a:ext cx="671513" cy="828675"/>
          </a:xfrm>
          <a:prstGeom prst="curvedConnector3">
            <a:avLst>
              <a:gd name="adj1" fmla="val 57480"/>
            </a:avLst>
          </a:prstGeom>
          <a:ln>
            <a:solidFill>
              <a:schemeClr val="accent6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"/>
          <p:cNvSpPr/>
          <p:nvPr/>
        </p:nvSpPr>
        <p:spPr>
          <a:xfrm>
            <a:off x="4495800" y="685800"/>
            <a:ext cx="609601" cy="447729"/>
          </a:xfrm>
          <a:prstGeom prst="ellipse">
            <a:avLst/>
          </a:prstGeom>
          <a:solidFill>
            <a:srgbClr val="6600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85" tIns="6985" rIns="6985" bIns="6985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DTE</a:t>
            </a:r>
            <a:endParaRPr lang="en-US" sz="1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Rounded Rectangle 4"/>
          <p:cNvSpPr/>
          <p:nvPr/>
        </p:nvSpPr>
        <p:spPr>
          <a:xfrm>
            <a:off x="4495800" y="1228671"/>
            <a:ext cx="609600" cy="44772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85" tIns="6985" rIns="6985" bIns="6985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ysClr val="windowText" lastClr="000000"/>
                </a:solidFill>
              </a:rPr>
              <a:t>RIES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5257800" y="5486400"/>
            <a:ext cx="1752600" cy="914400"/>
          </a:xfrm>
          <a:custGeom>
            <a:avLst/>
            <a:gdLst>
              <a:gd name="connsiteX0" fmla="*/ 0 w 2208652"/>
              <a:gd name="connsiteY0" fmla="*/ 41333 h 413332"/>
              <a:gd name="connsiteX1" fmla="*/ 12106 w 2208652"/>
              <a:gd name="connsiteY1" fmla="*/ 12106 h 413332"/>
              <a:gd name="connsiteX2" fmla="*/ 41333 w 2208652"/>
              <a:gd name="connsiteY2" fmla="*/ 0 h 413332"/>
              <a:gd name="connsiteX3" fmla="*/ 2167319 w 2208652"/>
              <a:gd name="connsiteY3" fmla="*/ 0 h 413332"/>
              <a:gd name="connsiteX4" fmla="*/ 2196546 w 2208652"/>
              <a:gd name="connsiteY4" fmla="*/ 12106 h 413332"/>
              <a:gd name="connsiteX5" fmla="*/ 2208652 w 2208652"/>
              <a:gd name="connsiteY5" fmla="*/ 41333 h 413332"/>
              <a:gd name="connsiteX6" fmla="*/ 2208652 w 2208652"/>
              <a:gd name="connsiteY6" fmla="*/ 371999 h 413332"/>
              <a:gd name="connsiteX7" fmla="*/ 2196546 w 2208652"/>
              <a:gd name="connsiteY7" fmla="*/ 401226 h 413332"/>
              <a:gd name="connsiteX8" fmla="*/ 2167319 w 2208652"/>
              <a:gd name="connsiteY8" fmla="*/ 413332 h 413332"/>
              <a:gd name="connsiteX9" fmla="*/ 41333 w 2208652"/>
              <a:gd name="connsiteY9" fmla="*/ 413332 h 413332"/>
              <a:gd name="connsiteX10" fmla="*/ 12106 w 2208652"/>
              <a:gd name="connsiteY10" fmla="*/ 401226 h 413332"/>
              <a:gd name="connsiteX11" fmla="*/ 0 w 2208652"/>
              <a:gd name="connsiteY11" fmla="*/ 371999 h 413332"/>
              <a:gd name="connsiteX12" fmla="*/ 0 w 2208652"/>
              <a:gd name="connsiteY12" fmla="*/ 41333 h 4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52" h="413332">
                <a:moveTo>
                  <a:pt x="0" y="41333"/>
                </a:moveTo>
                <a:cubicBezTo>
                  <a:pt x="0" y="30371"/>
                  <a:pt x="4355" y="19858"/>
                  <a:pt x="12106" y="12106"/>
                </a:cubicBezTo>
                <a:cubicBezTo>
                  <a:pt x="19857" y="4355"/>
                  <a:pt x="30371" y="0"/>
                  <a:pt x="41333" y="0"/>
                </a:cubicBezTo>
                <a:lnTo>
                  <a:pt x="2167319" y="0"/>
                </a:lnTo>
                <a:cubicBezTo>
                  <a:pt x="2178281" y="0"/>
                  <a:pt x="2188794" y="4355"/>
                  <a:pt x="2196546" y="12106"/>
                </a:cubicBezTo>
                <a:cubicBezTo>
                  <a:pt x="2204297" y="19857"/>
                  <a:pt x="2208652" y="30371"/>
                  <a:pt x="2208652" y="41333"/>
                </a:cubicBezTo>
                <a:lnTo>
                  <a:pt x="2208652" y="371999"/>
                </a:lnTo>
                <a:cubicBezTo>
                  <a:pt x="2208652" y="382961"/>
                  <a:pt x="2204297" y="393474"/>
                  <a:pt x="2196546" y="401226"/>
                </a:cubicBezTo>
                <a:cubicBezTo>
                  <a:pt x="2188795" y="408977"/>
                  <a:pt x="2178281" y="413332"/>
                  <a:pt x="2167319" y="413332"/>
                </a:cubicBezTo>
                <a:lnTo>
                  <a:pt x="41333" y="413332"/>
                </a:lnTo>
                <a:cubicBezTo>
                  <a:pt x="30371" y="413332"/>
                  <a:pt x="19858" y="408977"/>
                  <a:pt x="12106" y="401226"/>
                </a:cubicBezTo>
                <a:cubicBezTo>
                  <a:pt x="4355" y="393475"/>
                  <a:pt x="0" y="382961"/>
                  <a:pt x="0" y="371999"/>
                </a:cubicBezTo>
                <a:lnTo>
                  <a:pt x="0" y="413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86" tIns="17186" rIns="17186" bIns="17186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>
                <a:solidFill>
                  <a:srgbClr val="FFC000"/>
                </a:solidFill>
                <a:latin typeface="Arial Black" pitchFamily="34" charset="0"/>
              </a:rPr>
              <a:t>TEXTBOOKS, </a:t>
            </a:r>
          </a:p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>
                <a:latin typeface="Arial Black" pitchFamily="34" charset="0"/>
              </a:rPr>
              <a:t>TEACHER GUIDES, </a:t>
            </a:r>
          </a:p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>
                <a:solidFill>
                  <a:srgbClr val="FFC000"/>
                </a:solidFill>
                <a:latin typeface="Arial Black" pitchFamily="34" charset="0"/>
              </a:rPr>
              <a:t>ICT4LE</a:t>
            </a:r>
            <a:r>
              <a:rPr lang="en-US" sz="800" dirty="0">
                <a:latin typeface="Arial Black" pitchFamily="34" charset="0"/>
              </a:rPr>
              <a:t> MATERIALS,</a:t>
            </a:r>
          </a:p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>
                <a:latin typeface="Arial Black" pitchFamily="34" charset="0"/>
              </a:rPr>
              <a:t>OTHER MATERIALS</a:t>
            </a:r>
            <a:endParaRPr lang="en-US" sz="800" dirty="0">
              <a:latin typeface="Arial Black" pitchFamily="34" charset="0"/>
            </a:endParaRPr>
          </a:p>
        </p:txBody>
      </p:sp>
      <p:cxnSp>
        <p:nvCxnSpPr>
          <p:cNvPr id="152" name="Curved Connector 26"/>
          <p:cNvCxnSpPr>
            <a:stCxn id="48" idx="5"/>
            <a:endCxn id="104" idx="5"/>
          </p:cNvCxnSpPr>
          <p:nvPr/>
        </p:nvCxnSpPr>
        <p:spPr>
          <a:xfrm rot="16200000" flipH="1">
            <a:off x="6053138" y="3319463"/>
            <a:ext cx="388937" cy="153987"/>
          </a:xfrm>
          <a:prstGeom prst="curvedConnector4">
            <a:avLst>
              <a:gd name="adj1" fmla="val -7839"/>
              <a:gd name="adj2" fmla="val 248139"/>
            </a:avLst>
          </a:prstGeom>
          <a:ln w="19050">
            <a:solidFill>
              <a:srgbClr val="FFC000"/>
            </a:solidFill>
            <a:prstDash val="sysDash"/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6" name="Curved Connector 26"/>
          <p:cNvCxnSpPr/>
          <p:nvPr/>
        </p:nvCxnSpPr>
        <p:spPr>
          <a:xfrm flipV="1">
            <a:off x="6248400" y="2743200"/>
            <a:ext cx="990600" cy="381000"/>
          </a:xfrm>
          <a:prstGeom prst="curvedConnector3">
            <a:avLst>
              <a:gd name="adj1" fmla="val 65385"/>
            </a:avLst>
          </a:prstGeom>
          <a:ln w="19050">
            <a:solidFill>
              <a:srgbClr val="FFC000"/>
            </a:solidFill>
            <a:prstDash val="sysDash"/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3" name="Rounded Rectangle 4"/>
          <p:cNvSpPr/>
          <p:nvPr/>
        </p:nvSpPr>
        <p:spPr>
          <a:xfrm>
            <a:off x="7315200" y="5791200"/>
            <a:ext cx="609600" cy="44772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85" tIns="6985" rIns="6985" bIns="6985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ysClr val="windowText" lastClr="000000"/>
                </a:solidFill>
              </a:rPr>
              <a:t>RIES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64" name="Curved Connector 26"/>
          <p:cNvCxnSpPr>
            <a:endCxn id="50" idx="5"/>
          </p:cNvCxnSpPr>
          <p:nvPr/>
        </p:nvCxnSpPr>
        <p:spPr>
          <a:xfrm rot="5400000" flipH="1" flipV="1">
            <a:off x="5958681" y="3837782"/>
            <a:ext cx="2852737" cy="749300"/>
          </a:xfrm>
          <a:prstGeom prst="curvedConnector3">
            <a:avLst>
              <a:gd name="adj1" fmla="val -81"/>
            </a:avLst>
          </a:prstGeom>
          <a:ln>
            <a:solidFill>
              <a:schemeClr val="accent6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urved Connector 26"/>
          <p:cNvCxnSpPr/>
          <p:nvPr/>
        </p:nvCxnSpPr>
        <p:spPr>
          <a:xfrm rot="5400000" flipH="1" flipV="1">
            <a:off x="5334000" y="3048000"/>
            <a:ext cx="4343400" cy="990600"/>
          </a:xfrm>
          <a:prstGeom prst="curvedConnector3">
            <a:avLst>
              <a:gd name="adj1" fmla="val 0"/>
            </a:avLst>
          </a:prstGeom>
          <a:ln>
            <a:solidFill>
              <a:schemeClr val="accent6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0" idx="3"/>
            <a:endCxn id="0" idx="1"/>
          </p:cNvCxnSpPr>
          <p:nvPr/>
        </p:nvCxnSpPr>
        <p:spPr>
          <a:xfrm flipV="1">
            <a:off x="1611313" y="860425"/>
            <a:ext cx="1208087" cy="1897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endCxn id="0" idx="1"/>
          </p:cNvCxnSpPr>
          <p:nvPr/>
        </p:nvCxnSpPr>
        <p:spPr>
          <a:xfrm flipV="1">
            <a:off x="1600200" y="2362200"/>
            <a:ext cx="114300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endCxn id="0" idx="1"/>
          </p:cNvCxnSpPr>
          <p:nvPr/>
        </p:nvCxnSpPr>
        <p:spPr>
          <a:xfrm>
            <a:off x="1600200" y="3048000"/>
            <a:ext cx="1219200" cy="1828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Group 173"/>
          <p:cNvGrpSpPr>
            <a:grpSpLocks/>
          </p:cNvGrpSpPr>
          <p:nvPr/>
        </p:nvGrpSpPr>
        <p:grpSpPr bwMode="auto">
          <a:xfrm>
            <a:off x="0" y="2352675"/>
            <a:ext cx="1685925" cy="1492250"/>
            <a:chOff x="0" y="2352198"/>
            <a:chExt cx="1686547" cy="1493193"/>
          </a:xfrm>
        </p:grpSpPr>
        <p:sp>
          <p:nvSpPr>
            <p:cNvPr id="80" name="Freeform 79"/>
            <p:cNvSpPr/>
            <p:nvPr/>
          </p:nvSpPr>
          <p:spPr>
            <a:xfrm>
              <a:off x="0" y="2352198"/>
              <a:ext cx="1181834" cy="1493193"/>
            </a:xfrm>
            <a:custGeom>
              <a:avLst/>
              <a:gdLst>
                <a:gd name="connsiteX0" fmla="*/ 0 w 1181834"/>
                <a:gd name="connsiteY0" fmla="*/ 118183 h 1493193"/>
                <a:gd name="connsiteX1" fmla="*/ 34615 w 1181834"/>
                <a:gd name="connsiteY1" fmla="*/ 34615 h 1493193"/>
                <a:gd name="connsiteX2" fmla="*/ 118183 w 1181834"/>
                <a:gd name="connsiteY2" fmla="*/ 0 h 1493193"/>
                <a:gd name="connsiteX3" fmla="*/ 1063651 w 1181834"/>
                <a:gd name="connsiteY3" fmla="*/ 0 h 1493193"/>
                <a:gd name="connsiteX4" fmla="*/ 1147219 w 1181834"/>
                <a:gd name="connsiteY4" fmla="*/ 34615 h 1493193"/>
                <a:gd name="connsiteX5" fmla="*/ 1181834 w 1181834"/>
                <a:gd name="connsiteY5" fmla="*/ 118183 h 1493193"/>
                <a:gd name="connsiteX6" fmla="*/ 1181834 w 1181834"/>
                <a:gd name="connsiteY6" fmla="*/ 1375010 h 1493193"/>
                <a:gd name="connsiteX7" fmla="*/ 1147219 w 1181834"/>
                <a:gd name="connsiteY7" fmla="*/ 1458578 h 1493193"/>
                <a:gd name="connsiteX8" fmla="*/ 1063651 w 1181834"/>
                <a:gd name="connsiteY8" fmla="*/ 1493193 h 1493193"/>
                <a:gd name="connsiteX9" fmla="*/ 118183 w 1181834"/>
                <a:gd name="connsiteY9" fmla="*/ 1493193 h 1493193"/>
                <a:gd name="connsiteX10" fmla="*/ 34615 w 1181834"/>
                <a:gd name="connsiteY10" fmla="*/ 1458578 h 1493193"/>
                <a:gd name="connsiteX11" fmla="*/ 0 w 1181834"/>
                <a:gd name="connsiteY11" fmla="*/ 1375010 h 1493193"/>
                <a:gd name="connsiteX12" fmla="*/ 0 w 1181834"/>
                <a:gd name="connsiteY12" fmla="*/ 118183 h 149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1834" h="1493193">
                  <a:moveTo>
                    <a:pt x="0" y="118183"/>
                  </a:moveTo>
                  <a:cubicBezTo>
                    <a:pt x="0" y="86839"/>
                    <a:pt x="12451" y="56779"/>
                    <a:pt x="34615" y="34615"/>
                  </a:cubicBezTo>
                  <a:cubicBezTo>
                    <a:pt x="56779" y="12451"/>
                    <a:pt x="86839" y="0"/>
                    <a:pt x="118183" y="0"/>
                  </a:cubicBezTo>
                  <a:lnTo>
                    <a:pt x="1063651" y="0"/>
                  </a:lnTo>
                  <a:cubicBezTo>
                    <a:pt x="1094995" y="0"/>
                    <a:pt x="1125055" y="12451"/>
                    <a:pt x="1147219" y="34615"/>
                  </a:cubicBezTo>
                  <a:cubicBezTo>
                    <a:pt x="1169383" y="56779"/>
                    <a:pt x="1181834" y="86839"/>
                    <a:pt x="1181834" y="118183"/>
                  </a:cubicBezTo>
                  <a:lnTo>
                    <a:pt x="1181834" y="1375010"/>
                  </a:lnTo>
                  <a:cubicBezTo>
                    <a:pt x="1181834" y="1406354"/>
                    <a:pt x="1169383" y="1436414"/>
                    <a:pt x="1147219" y="1458578"/>
                  </a:cubicBezTo>
                  <a:cubicBezTo>
                    <a:pt x="1125055" y="1480742"/>
                    <a:pt x="1094995" y="1493193"/>
                    <a:pt x="1063651" y="1493193"/>
                  </a:cubicBezTo>
                  <a:lnTo>
                    <a:pt x="118183" y="1493193"/>
                  </a:lnTo>
                  <a:cubicBezTo>
                    <a:pt x="86839" y="1493193"/>
                    <a:pt x="56779" y="1480742"/>
                    <a:pt x="34615" y="1458578"/>
                  </a:cubicBezTo>
                  <a:cubicBezTo>
                    <a:pt x="12451" y="1436414"/>
                    <a:pt x="0" y="1406354"/>
                    <a:pt x="0" y="1375010"/>
                  </a:cubicBezTo>
                  <a:lnTo>
                    <a:pt x="0" y="1181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235" tIns="42235" rIns="42235" bIns="42235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Arial Black" pitchFamily="34" charset="0"/>
                </a:rPr>
                <a:t>TO </a:t>
              </a:r>
            </a:p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Arial Black" pitchFamily="34" charset="0"/>
                </a:rPr>
                <a:t>IMPROVE </a:t>
              </a:r>
            </a:p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Arial Black" pitchFamily="34" charset="0"/>
                </a:rPr>
                <a:t>QUALITY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212371" y="2757446"/>
              <a:ext cx="1474176" cy="749980"/>
            </a:xfrm>
            <a:custGeom>
              <a:avLst/>
              <a:gdLst>
                <a:gd name="connsiteX0" fmla="*/ 0 w 1474176"/>
                <a:gd name="connsiteY0" fmla="*/ 74998 h 749980"/>
                <a:gd name="connsiteX1" fmla="*/ 21966 w 1474176"/>
                <a:gd name="connsiteY1" fmla="*/ 21966 h 749980"/>
                <a:gd name="connsiteX2" fmla="*/ 74998 w 1474176"/>
                <a:gd name="connsiteY2" fmla="*/ 0 h 749980"/>
                <a:gd name="connsiteX3" fmla="*/ 1399178 w 1474176"/>
                <a:gd name="connsiteY3" fmla="*/ 0 h 749980"/>
                <a:gd name="connsiteX4" fmla="*/ 1452210 w 1474176"/>
                <a:gd name="connsiteY4" fmla="*/ 21966 h 749980"/>
                <a:gd name="connsiteX5" fmla="*/ 1474176 w 1474176"/>
                <a:gd name="connsiteY5" fmla="*/ 74998 h 749980"/>
                <a:gd name="connsiteX6" fmla="*/ 1474176 w 1474176"/>
                <a:gd name="connsiteY6" fmla="*/ 674982 h 749980"/>
                <a:gd name="connsiteX7" fmla="*/ 1452210 w 1474176"/>
                <a:gd name="connsiteY7" fmla="*/ 728014 h 749980"/>
                <a:gd name="connsiteX8" fmla="*/ 1399178 w 1474176"/>
                <a:gd name="connsiteY8" fmla="*/ 749980 h 749980"/>
                <a:gd name="connsiteX9" fmla="*/ 74998 w 1474176"/>
                <a:gd name="connsiteY9" fmla="*/ 749980 h 749980"/>
                <a:gd name="connsiteX10" fmla="*/ 21966 w 1474176"/>
                <a:gd name="connsiteY10" fmla="*/ 728014 h 749980"/>
                <a:gd name="connsiteX11" fmla="*/ 0 w 1474176"/>
                <a:gd name="connsiteY11" fmla="*/ 674982 h 749980"/>
                <a:gd name="connsiteX12" fmla="*/ 0 w 1474176"/>
                <a:gd name="connsiteY12" fmla="*/ 74998 h 74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176" h="749980">
                  <a:moveTo>
                    <a:pt x="0" y="74998"/>
                  </a:moveTo>
                  <a:cubicBezTo>
                    <a:pt x="0" y="55107"/>
                    <a:pt x="7902" y="36031"/>
                    <a:pt x="21966" y="21966"/>
                  </a:cubicBezTo>
                  <a:cubicBezTo>
                    <a:pt x="36031" y="7901"/>
                    <a:pt x="55107" y="0"/>
                    <a:pt x="74998" y="0"/>
                  </a:cubicBezTo>
                  <a:lnTo>
                    <a:pt x="1399178" y="0"/>
                  </a:lnTo>
                  <a:cubicBezTo>
                    <a:pt x="1419069" y="0"/>
                    <a:pt x="1438145" y="7902"/>
                    <a:pt x="1452210" y="21966"/>
                  </a:cubicBezTo>
                  <a:cubicBezTo>
                    <a:pt x="1466275" y="36031"/>
                    <a:pt x="1474176" y="55107"/>
                    <a:pt x="1474176" y="74998"/>
                  </a:cubicBezTo>
                  <a:lnTo>
                    <a:pt x="1474176" y="674982"/>
                  </a:lnTo>
                  <a:cubicBezTo>
                    <a:pt x="1474176" y="694873"/>
                    <a:pt x="1466274" y="713949"/>
                    <a:pt x="1452210" y="728014"/>
                  </a:cubicBezTo>
                  <a:cubicBezTo>
                    <a:pt x="1438145" y="742079"/>
                    <a:pt x="1419069" y="749980"/>
                    <a:pt x="1399178" y="749980"/>
                  </a:cubicBezTo>
                  <a:lnTo>
                    <a:pt x="74998" y="749980"/>
                  </a:lnTo>
                  <a:cubicBezTo>
                    <a:pt x="55107" y="749980"/>
                    <a:pt x="36031" y="742078"/>
                    <a:pt x="21966" y="728014"/>
                  </a:cubicBezTo>
                  <a:cubicBezTo>
                    <a:pt x="7901" y="713949"/>
                    <a:pt x="0" y="694873"/>
                    <a:pt x="0" y="674982"/>
                  </a:cubicBezTo>
                  <a:lnTo>
                    <a:pt x="0" y="7499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586" tIns="29586" rIns="29586" bIns="29586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TO IMPROVE QUALITY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51" name="Rounded Rectangle 4"/>
          <p:cNvSpPr/>
          <p:nvPr/>
        </p:nvSpPr>
        <p:spPr>
          <a:xfrm>
            <a:off x="7086600" y="2895600"/>
            <a:ext cx="533400" cy="4477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985" tIns="6985" rIns="6985" bIns="6985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>
                <a:solidFill>
                  <a:sysClr val="windowText" lastClr="000000"/>
                </a:solidFill>
              </a:rPr>
              <a:t>PES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295400" y="914400"/>
            <a:ext cx="61737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 sz="7200" b="1">
                <a:latin typeface="Calibri" pitchFamily="34" charset="0"/>
                <a:cs typeface="Cordia New" pitchFamily="34" charset="-34"/>
              </a:rPr>
              <a:t>DON’T WORRY</a:t>
            </a:r>
          </a:p>
          <a:p>
            <a:r>
              <a:rPr lang="en-PH" sz="7200" b="1">
                <a:latin typeface="Calibri" pitchFamily="34" charset="0"/>
                <a:cs typeface="Cordia New" pitchFamily="34" charset="-34"/>
              </a:rPr>
              <a:t>FOR NOW, JUST</a:t>
            </a:r>
          </a:p>
          <a:p>
            <a:r>
              <a:rPr lang="en-PH" sz="7200" b="1">
                <a:latin typeface="Calibri" pitchFamily="34" charset="0"/>
                <a:cs typeface="Cordia New" pitchFamily="34" charset="-34"/>
              </a:rPr>
              <a:t>EXPECT THE </a:t>
            </a:r>
          </a:p>
          <a:p>
            <a:r>
              <a:rPr lang="en-PH" sz="7200" b="1">
                <a:latin typeface="Calibri" pitchFamily="34" charset="0"/>
                <a:cs typeface="Cordia New" pitchFamily="34" charset="-34"/>
              </a:rPr>
              <a:t>FOLLOWING…</a:t>
            </a:r>
            <a:endParaRPr lang="th-TH" sz="7200" b="1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381000"/>
            <a:ext cx="48768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+mn-lt"/>
                <a:cs typeface="+mn-cs"/>
              </a:rPr>
              <a:t>DTE with TEIs (FOE &amp;TTI) and RIES will revise PRE-SERVICE CURRICULUM </a:t>
            </a:r>
            <a:r>
              <a:rPr lang="en-PH" sz="1200" b="1" i="1" dirty="0">
                <a:latin typeface="+mn-lt"/>
                <a:cs typeface="+mn-cs"/>
              </a:rPr>
              <a:t>(Certificate and Bachelor Program) </a:t>
            </a:r>
            <a:r>
              <a:rPr lang="en-US" sz="1200" b="1" i="1" dirty="0">
                <a:latin typeface="+mn-lt"/>
                <a:cs typeface="+mn-cs"/>
              </a:rPr>
              <a:t> for secondary teachers so that it aligns with the revised LSE/USE curriculum. They will also receive accreditation guides to increase Quality Levels …</a:t>
            </a:r>
            <a:endParaRPr lang="th-TH" sz="1200" b="1" i="1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371600"/>
            <a:ext cx="48768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+mn-lt"/>
                <a:cs typeface="+mn-cs"/>
              </a:rPr>
              <a:t>New Science Teachers graduating in May 2013 </a:t>
            </a:r>
            <a:r>
              <a:rPr lang="en-US" sz="1200" i="1" dirty="0">
                <a:latin typeface="+mn-lt"/>
                <a:cs typeface="+mn-cs"/>
              </a:rPr>
              <a:t>will be selected and deployed to new LSE schools in 5 pilot districts before </a:t>
            </a:r>
            <a:r>
              <a:rPr lang="en-US" sz="1200" b="1" i="1" dirty="0">
                <a:latin typeface="+mn-lt"/>
                <a:cs typeface="+mn-cs"/>
              </a:rPr>
              <a:t>September 2013. </a:t>
            </a:r>
            <a:r>
              <a:rPr lang="en-US" sz="1200" i="1" dirty="0">
                <a:latin typeface="+mn-lt"/>
                <a:cs typeface="+mn-cs"/>
              </a:rPr>
              <a:t>Lessons learned from this will enhance DOP’s.</a:t>
            </a:r>
            <a:r>
              <a:rPr lang="en-US" sz="1200" b="1" i="1" dirty="0">
                <a:latin typeface="+mn-lt"/>
                <a:cs typeface="+mn-cs"/>
              </a:rPr>
              <a:t> Procedures and Manuals for Teacher Recruitment and Utilization and Teacher Quality Performance.</a:t>
            </a:r>
            <a:endParaRPr lang="th-TH" sz="1200" b="1" i="1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362200"/>
            <a:ext cx="4876800" cy="830263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+mn-lt"/>
                <a:cs typeface="+mn-cs"/>
              </a:rPr>
              <a:t>TEIs (FOE &amp;TTI) and Secondary Schools </a:t>
            </a:r>
            <a:r>
              <a:rPr lang="en-US" sz="1200" i="1" dirty="0">
                <a:latin typeface="+mn-lt"/>
                <a:cs typeface="+mn-cs"/>
              </a:rPr>
              <a:t>will receive </a:t>
            </a:r>
            <a:r>
              <a:rPr lang="en-US" sz="1200" b="1" i="1" dirty="0">
                <a:latin typeface="+mn-lt"/>
                <a:cs typeface="+mn-cs"/>
              </a:rPr>
              <a:t>Text Books/Teacher Guides</a:t>
            </a:r>
            <a:r>
              <a:rPr lang="en-US" sz="1200" i="1" dirty="0">
                <a:latin typeface="+mn-lt"/>
                <a:cs typeface="+mn-cs"/>
              </a:rPr>
              <a:t> together with the LSE/USE schools. (</a:t>
            </a:r>
            <a:r>
              <a:rPr lang="en-US" sz="1200" b="1" i="1" dirty="0">
                <a:solidFill>
                  <a:srgbClr val="C00000"/>
                </a:solidFill>
                <a:latin typeface="+mn-lt"/>
                <a:cs typeface="+mn-cs"/>
              </a:rPr>
              <a:t>M4 IN 2012 the rest to follow</a:t>
            </a:r>
            <a:r>
              <a:rPr lang="en-US" sz="1200" i="1" dirty="0">
                <a:latin typeface="+mn-lt"/>
                <a:cs typeface="+mn-cs"/>
              </a:rPr>
              <a:t>) Pilot ICT4LE materials and science materials will also be made available. Selected </a:t>
            </a:r>
            <a:r>
              <a:rPr lang="en-US" sz="1200" b="1" i="1" dirty="0">
                <a:latin typeface="+mn-lt"/>
                <a:cs typeface="+mn-cs"/>
              </a:rPr>
              <a:t>SPA</a:t>
            </a:r>
            <a:r>
              <a:rPr lang="en-US" sz="1200" i="1" dirty="0">
                <a:latin typeface="+mn-lt"/>
                <a:cs typeface="+mn-cs"/>
              </a:rPr>
              <a:t>s will also receive support packages to implement ICT4LE</a:t>
            </a:r>
            <a:endParaRPr lang="th-TH" sz="1200" i="1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429000"/>
            <a:ext cx="4876800" cy="584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+mn-lt"/>
                <a:cs typeface="+mn-cs"/>
              </a:rPr>
              <a:t>TEI subject experts and SPAs will be part of </a:t>
            </a:r>
            <a:r>
              <a:rPr lang="en-US" sz="1600" i="1" dirty="0">
                <a:latin typeface="+mn-lt"/>
                <a:cs typeface="+mn-cs"/>
              </a:rPr>
              <a:t>nationwide In-service Training for teachers in </a:t>
            </a:r>
            <a:r>
              <a:rPr lang="en-US" sz="1600" b="1" i="1" dirty="0">
                <a:latin typeface="+mn-lt"/>
                <a:cs typeface="+mn-cs"/>
              </a:rPr>
              <a:t>M4</a:t>
            </a:r>
            <a:endParaRPr lang="th-TH" sz="1600" b="1" i="1" dirty="0">
              <a:latin typeface="+mn-lt"/>
              <a:cs typeface="+mn-cs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0" y="1371600"/>
            <a:ext cx="358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latin typeface="Calibri" pitchFamily="34" charset="0"/>
                <a:cs typeface="Cordia New" pitchFamily="34" charset="-34"/>
              </a:rPr>
              <a:t>Q4 2012</a:t>
            </a:r>
          </a:p>
          <a:p>
            <a:r>
              <a:rPr lang="en-US" sz="7200" b="1">
                <a:latin typeface="Calibri" pitchFamily="34" charset="0"/>
                <a:cs typeface="Cordia New" pitchFamily="34" charset="-34"/>
              </a:rPr>
              <a:t>Q1 2013</a:t>
            </a:r>
            <a:endParaRPr lang="th-TH" sz="7200" b="1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381000" y="5334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  <a:cs typeface="Cordia New" pitchFamily="34" charset="-34"/>
              </a:rPr>
              <a:t>in:</a:t>
            </a:r>
            <a:endParaRPr lang="th-TH" sz="4000" b="1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304800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1371600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2213" y="2362200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2213" y="3276600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0"/>
            <a:ext cx="73914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C.M.E. Secret Agent" pitchFamily="34" charset="0"/>
                <a:cs typeface="+mn-cs"/>
              </a:rPr>
              <a:t>BUT BEFORE THAT LET’S HAVE A GAME…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b="1" dirty="0">
                <a:solidFill>
                  <a:schemeClr val="bg1"/>
                </a:solidFill>
                <a:latin typeface="+mn-lt"/>
                <a:cs typeface="+mn-cs"/>
              </a:rPr>
              <a:t>AND NOW THE DOP WILL EXPLAIN NO.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utterfl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163"/>
            <a:ext cx="71628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OUR GIFT…</a:t>
            </a:r>
            <a:b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QUALITY EDUCATION</a:t>
            </a:r>
            <a:endParaRPr lang="th-TH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tterfly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CCCC"/>
              </a:clrFrom>
              <a:clrTo>
                <a:srgbClr val="FFCCCC">
                  <a:alpha val="0"/>
                </a:srgbClr>
              </a:clrTo>
            </a:clrChange>
            <a:lum bright="70000" contrast="-70000"/>
          </a:blip>
          <a:srcRect l="26336" t="20570" r="22661" b="23561"/>
          <a:stretch>
            <a:fillRect/>
          </a:stretch>
        </p:blipFill>
        <p:spPr>
          <a:xfrm rot="19181696">
            <a:off x="450728" y="-1959372"/>
            <a:ext cx="7912985" cy="8538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chemeClr val="bg2">
              <a:lumMod val="2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PH" sz="5400" dirty="0" smtClean="0">
                <a:solidFill>
                  <a:schemeClr val="bg1"/>
                </a:solidFill>
              </a:rPr>
              <a:t>OUR BUTTERFLY…</a:t>
            </a:r>
            <a:endParaRPr lang="th-TH" sz="5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65838"/>
            <a:ext cx="91440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PH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WILL HELP EVOLVE LAO SECONDARY EDUCATION</a:t>
            </a:r>
            <a:endParaRPr lang="th-TH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84" t="27083" r="7468" b="31250"/>
          <a:stretch>
            <a:fillRect/>
          </a:stretch>
        </p:blipFill>
        <p:spPr bwMode="auto">
          <a:xfrm>
            <a:off x="0" y="1219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600200" y="1066800"/>
            <a:ext cx="66722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 sz="6600" b="1">
                <a:latin typeface="Calibri" pitchFamily="34" charset="0"/>
                <a:cs typeface="Cordia New" pitchFamily="34" charset="-34"/>
              </a:rPr>
              <a:t>In simple words</a:t>
            </a:r>
          </a:p>
          <a:p>
            <a:r>
              <a:rPr lang="en-PH" sz="6600" b="1">
                <a:latin typeface="Calibri" pitchFamily="34" charset="0"/>
                <a:cs typeface="Cordia New" pitchFamily="34" charset="-34"/>
              </a:rPr>
              <a:t>This is what we’re </a:t>
            </a:r>
          </a:p>
          <a:p>
            <a:r>
              <a:rPr lang="en-PH" sz="6600" b="1">
                <a:latin typeface="Calibri" pitchFamily="34" charset="0"/>
                <a:cs typeface="Cordia New" pitchFamily="34" charset="-34"/>
              </a:rPr>
              <a:t>going to do…</a:t>
            </a:r>
            <a:endParaRPr lang="th-TH" sz="6600" b="1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2563"/>
            <a:ext cx="8763000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b="1" i="1" dirty="0">
                <a:latin typeface="+mn-lt"/>
                <a:cs typeface="+mn-cs"/>
              </a:rPr>
              <a:t>WE WILL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3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  <a:cs typeface="+mn-cs"/>
              </a:rPr>
              <a:t>UPDATE/</a:t>
            </a:r>
            <a:r>
              <a:rPr lang="en-PH" sz="3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  <a:cs typeface="+mn-cs"/>
              </a:rPr>
              <a:t>IMPROVE/</a:t>
            </a:r>
            <a:r>
              <a:rPr lang="en-PH" sz="3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  <a:cs typeface="+mn-cs"/>
              </a:rPr>
              <a:t>DELIVER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PH" sz="36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PH" sz="3200" b="1" dirty="0">
                <a:solidFill>
                  <a:srgbClr val="C00000"/>
                </a:solidFill>
                <a:latin typeface="+mn-lt"/>
                <a:cs typeface="+mn-cs"/>
              </a:rPr>
              <a:t>WHAT TO TEACH</a:t>
            </a:r>
            <a:endParaRPr lang="en-PH" sz="320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PH" sz="160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PH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HOW TO TEACH &amp; </a:t>
            </a:r>
            <a:r>
              <a:rPr lang="en-PH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ASSESS</a:t>
            </a:r>
            <a:r>
              <a:rPr lang="en-PH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PH" sz="3200" dirty="0">
                <a:latin typeface="+mn-lt"/>
                <a:cs typeface="+mn-cs"/>
              </a:rPr>
              <a:t>the learning performance;  </a:t>
            </a:r>
            <a:r>
              <a:rPr lang="en-PH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PH" sz="1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PH" sz="3200" dirty="0">
                <a:latin typeface="+mn-lt"/>
                <a:cs typeface="+mn-cs"/>
              </a:rPr>
              <a:t>train, select, deploy and motivate </a:t>
            </a:r>
            <a:r>
              <a:rPr lang="en-PH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WHO WILL TEACH</a:t>
            </a:r>
            <a:r>
              <a:rPr lang="en-PH" sz="3200" dirty="0">
                <a:latin typeface="+mn-lt"/>
                <a:cs typeface="+mn-cs"/>
              </a:rPr>
              <a:t>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PH" sz="16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PH" sz="3200" dirty="0">
                <a:latin typeface="+mn-lt"/>
                <a:cs typeface="+mn-cs"/>
              </a:rPr>
              <a:t>and provide the necessary </a:t>
            </a:r>
            <a:r>
              <a:rPr lang="en-PH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TOOLS AND MATERIALS</a:t>
            </a:r>
            <a:r>
              <a:rPr lang="en-PH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PH" sz="3200" dirty="0">
                <a:latin typeface="+mn-lt"/>
                <a:cs typeface="+mn-cs"/>
              </a:rPr>
              <a:t>for lifelong learning (of the students, teachers, administrators/ managers)</a:t>
            </a:r>
            <a:endParaRPr lang="th-TH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362200" y="2286000"/>
            <a:ext cx="48212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 sz="9600" b="1">
                <a:latin typeface="Calibri" pitchFamily="34" charset="0"/>
                <a:cs typeface="Cordia New" pitchFamily="34" charset="-34"/>
              </a:rPr>
              <a:t>BECAUSE</a:t>
            </a:r>
            <a:endParaRPr lang="th-TH" sz="9600" b="1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lag fl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914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alachichi.jpg"/>
          <p:cNvPicPr>
            <a:picLocks noChangeAspect="1"/>
          </p:cNvPicPr>
          <p:nvPr/>
        </p:nvPicPr>
        <p:blipFill>
          <a:blip r:embed="rId4" cstate="print"/>
          <a:srcRect l="10714" r="10714"/>
          <a:stretch>
            <a:fillRect/>
          </a:stretch>
        </p:blipFill>
        <p:spPr>
          <a:xfrm>
            <a:off x="-152400" y="457200"/>
            <a:ext cx="5715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223459722_f5ea534c6a.jpg"/>
          <p:cNvPicPr>
            <a:picLocks noChangeAspect="1"/>
          </p:cNvPicPr>
          <p:nvPr/>
        </p:nvPicPr>
        <p:blipFill>
          <a:blip r:embed="rId5" cstate="print"/>
          <a:srcRect l="9264" r="6084"/>
          <a:stretch>
            <a:fillRect/>
          </a:stretch>
        </p:blipFill>
        <p:spPr>
          <a:xfrm>
            <a:off x="4800600" y="-152400"/>
            <a:ext cx="45720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0" y="5334000"/>
            <a:ext cx="9296400" cy="1570038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  <a:latin typeface="+mn-lt"/>
                <a:cs typeface="+mn-cs"/>
              </a:rPr>
              <a:t>where all Lao PDR children, especially the poor,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  <a:latin typeface="+mn-lt"/>
                <a:cs typeface="+mn-cs"/>
              </a:rPr>
              <a:t>have access to 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relevant, </a:t>
            </a:r>
            <a:r>
              <a:rPr lang="en-US" sz="3200" b="1" dirty="0">
                <a:solidFill>
                  <a:srgbClr val="99FF33"/>
                </a:solidFill>
                <a:latin typeface="+mn-lt"/>
                <a:cs typeface="+mn-cs"/>
              </a:rPr>
              <a:t>quality</a:t>
            </a:r>
            <a:r>
              <a:rPr lang="en-US" sz="3200" b="1" dirty="0">
                <a:solidFill>
                  <a:srgbClr val="FFC000"/>
                </a:solidFill>
                <a:latin typeface="+mn-lt"/>
                <a:cs typeface="+mn-cs"/>
              </a:rPr>
              <a:t> education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  <a:latin typeface="+mn-lt"/>
                <a:cs typeface="+mn-cs"/>
              </a:rPr>
              <a:t>enabling them to succeed in the new global economy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. 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2" name="Picture 11" descr="eart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2590800"/>
            <a:ext cx="990600" cy="947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WE envision a future…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28600"/>
            <a:ext cx="9144000" cy="3657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AO FLOWER.bmp"/>
          <p:cNvPicPr>
            <a:picLocks noChangeAspect="1"/>
          </p:cNvPicPr>
          <p:nvPr/>
        </p:nvPicPr>
        <p:blipFill>
          <a:blip r:embed="rId3" cstate="print"/>
          <a:srcRect l="3444" r="19311"/>
          <a:stretch>
            <a:fillRect/>
          </a:stretch>
        </p:blipFill>
        <p:spPr>
          <a:xfrm flipH="1">
            <a:off x="4800600" y="299009"/>
            <a:ext cx="3733800" cy="3206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4572000" cy="35814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2865438" algn="l"/>
                <a:tab pos="5775325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This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means at the very least, graduates from the various levels in the education system have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EQUAL CHANCE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of competing with their ASEAN counterparts.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thatluang2.jpg"/>
          <p:cNvPicPr>
            <a:picLocks noChangeAspect="1"/>
          </p:cNvPicPr>
          <p:nvPr/>
        </p:nvPicPr>
        <p:blipFill>
          <a:blip r:embed="rId4" cstate="print"/>
          <a:srcRect l="6989" r="13336" b="-2866"/>
          <a:stretch>
            <a:fillRect/>
          </a:stretch>
        </p:blipFill>
        <p:spPr>
          <a:xfrm>
            <a:off x="4800600" y="152400"/>
            <a:ext cx="3429000" cy="324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d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845966"/>
            <a:ext cx="3962400" cy="263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na_stude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810000"/>
            <a:ext cx="3460750" cy="276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dapting-change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3810000"/>
            <a:ext cx="3831896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art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0788" y="0"/>
            <a:ext cx="3675666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6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60"/>
                            </p:stCondLst>
                            <p:childTnLst>
                              <p:par>
                                <p:cTn id="2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16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6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1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16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16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62000" y="1371600"/>
            <a:ext cx="77708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 sz="9600" b="1">
                <a:latin typeface="Calibri" pitchFamily="34" charset="0"/>
                <a:cs typeface="Cordia New" pitchFamily="34" charset="-34"/>
              </a:rPr>
              <a:t>HERE’S HOW </a:t>
            </a:r>
          </a:p>
          <a:p>
            <a:r>
              <a:rPr lang="en-PH" sz="9600" b="1">
                <a:latin typeface="Calibri" pitchFamily="34" charset="0"/>
                <a:cs typeface="Cordia New" pitchFamily="34" charset="-34"/>
              </a:rPr>
              <a:t>WE WILL DO IT</a:t>
            </a:r>
            <a:endParaRPr lang="th-TH" sz="9600" b="1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453</Words>
  <Application>Microsoft Office PowerPoint</Application>
  <PresentationFormat>On-screen Show (4:3)</PresentationFormat>
  <Paragraphs>89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Cordia New</vt:lpstr>
      <vt:lpstr>Arial</vt:lpstr>
      <vt:lpstr>Angsana New</vt:lpstr>
      <vt:lpstr>Adobe Fan Heiti Std B</vt:lpstr>
      <vt:lpstr>Antique Olive Compact</vt:lpstr>
      <vt:lpstr>Arial Black</vt:lpstr>
      <vt:lpstr>Albertus Extra Bold</vt:lpstr>
      <vt:lpstr>A.C.M.E. Secret Agent</vt:lpstr>
      <vt:lpstr>Office Theme</vt:lpstr>
      <vt:lpstr>Output 2</vt:lpstr>
      <vt:lpstr>OUR GIFT…       QUALITY EDUCATION</vt:lpstr>
      <vt:lpstr>OUR BUTTERFLY…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 2</dc:title>
  <dc:creator>hp</dc:creator>
  <cp:lastModifiedBy>hp</cp:lastModifiedBy>
  <cp:revision>10</cp:revision>
  <dcterms:created xsi:type="dcterms:W3CDTF">2012-09-05T06:38:00Z</dcterms:created>
  <dcterms:modified xsi:type="dcterms:W3CDTF">2012-09-28T10:28:21Z</dcterms:modified>
</cp:coreProperties>
</file>